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0693400" cy="7556500"/>
  <p:notesSz cx="6807200" cy="9939338"/>
  <p:embeddedFontLst>
    <p:embeddedFont>
      <p:font typeface="じゆうちょうフォント" panose="020B0600070205080204" charset="-128"/>
      <p:regular r:id="rId7"/>
    </p:embeddedFont>
    <p:embeddedFont>
      <p:font typeface="Arimo" panose="020B0600070205080204" charset="0"/>
      <p:regular r:id="rId8"/>
    </p:embeddedFont>
    <p:embeddedFont>
      <p:font typeface="HG創英角ﾎﾟｯﾌﾟ体" panose="040B0A09000000000000" pitchFamily="49" charset="-128"/>
      <p:regular r:id="rId9"/>
    </p:embeddedFont>
    <p:embeddedFont>
      <p:font typeface="游ゴシック" panose="020B0400000000000000" pitchFamily="50" charset="-128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00CC00"/>
    <a:srgbClr val="0033CC"/>
    <a:srgbClr val="FFFF99"/>
    <a:srgbClr val="FFCC00"/>
    <a:srgbClr val="FF9999"/>
    <a:srgbClr val="FF99FF"/>
    <a:srgbClr val="33CC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9" d="100"/>
          <a:sy n="89" d="100"/>
        </p:scale>
        <p:origin x="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A0A99-321D-431D-A5C2-42C4C905C285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3013"/>
            <a:ext cx="47466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DFDD4-B679-4309-B505-FD3D35C490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41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DFDD4-B679-4309-B505-FD3D35C490D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03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23530" y="3133014"/>
            <a:ext cx="3624648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-11372"/>
            <a:ext cx="1875674" cy="187567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>
                <a:alpha val="40000"/>
              </a:srgbClr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16326" y="5684326"/>
            <a:ext cx="1875674" cy="187567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F8F">
                <a:alpha val="40000"/>
              </a:srgbClr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5061" y="1497510"/>
            <a:ext cx="9284930" cy="4835014"/>
            <a:chOff x="0" y="0"/>
            <a:chExt cx="5960068" cy="31036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60068" cy="3103633"/>
            </a:xfrm>
            <a:custGeom>
              <a:avLst/>
              <a:gdLst/>
              <a:ahLst/>
              <a:cxnLst/>
              <a:rect l="l" t="t" r="r" b="b"/>
              <a:pathLst>
                <a:path w="5960068" h="3103633">
                  <a:moveTo>
                    <a:pt x="5835608" y="59690"/>
                  </a:moveTo>
                  <a:cubicBezTo>
                    <a:pt x="5871168" y="59690"/>
                    <a:pt x="5900378" y="88900"/>
                    <a:pt x="5900378" y="124460"/>
                  </a:cubicBezTo>
                  <a:lnTo>
                    <a:pt x="5900378" y="2979173"/>
                  </a:lnTo>
                  <a:cubicBezTo>
                    <a:pt x="5900378" y="3014733"/>
                    <a:pt x="5871168" y="3043943"/>
                    <a:pt x="5835608" y="3043943"/>
                  </a:cubicBezTo>
                  <a:lnTo>
                    <a:pt x="124460" y="3043943"/>
                  </a:lnTo>
                  <a:cubicBezTo>
                    <a:pt x="88900" y="3043943"/>
                    <a:pt x="59690" y="3014733"/>
                    <a:pt x="59690" y="29791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835608" y="59690"/>
                  </a:lnTo>
                  <a:moveTo>
                    <a:pt x="583560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79173"/>
                  </a:lnTo>
                  <a:cubicBezTo>
                    <a:pt x="0" y="3047753"/>
                    <a:pt x="55880" y="3103633"/>
                    <a:pt x="124460" y="3103633"/>
                  </a:cubicBezTo>
                  <a:lnTo>
                    <a:pt x="5835608" y="3103633"/>
                  </a:lnTo>
                  <a:cubicBezTo>
                    <a:pt x="5904188" y="3103633"/>
                    <a:pt x="5960068" y="3047753"/>
                    <a:pt x="5960068" y="2979173"/>
                  </a:cubicBezTo>
                  <a:lnTo>
                    <a:pt x="5960068" y="124460"/>
                  </a:lnTo>
                  <a:cubicBezTo>
                    <a:pt x="5960068" y="55880"/>
                    <a:pt x="5904188" y="0"/>
                    <a:pt x="5835608" y="0"/>
                  </a:cubicBezTo>
                  <a:close/>
                </a:path>
              </a:pathLst>
            </a:custGeom>
            <a:solidFill>
              <a:srgbClr val="99CC63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95010" y="1584170"/>
            <a:ext cx="9061621" cy="4631822"/>
            <a:chOff x="0" y="0"/>
            <a:chExt cx="4199467" cy="21465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99467" cy="2146546"/>
            </a:xfrm>
            <a:custGeom>
              <a:avLst/>
              <a:gdLst/>
              <a:ahLst/>
              <a:cxnLst/>
              <a:rect l="l" t="t" r="r" b="b"/>
              <a:pathLst>
                <a:path w="4199467" h="2146546">
                  <a:moveTo>
                    <a:pt x="0" y="0"/>
                  </a:moveTo>
                  <a:lnTo>
                    <a:pt x="4199467" y="0"/>
                  </a:lnTo>
                  <a:lnTo>
                    <a:pt x="4199467" y="2146546"/>
                  </a:lnTo>
                  <a:lnTo>
                    <a:pt x="0" y="2146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4199467" cy="2232271"/>
            </a:xfrm>
            <a:prstGeom prst="rect">
              <a:avLst/>
            </a:prstGeom>
          </p:spPr>
          <p:txBody>
            <a:bodyPr lIns="162395" tIns="162395" rIns="162395" bIns="162395" rtlCol="0" anchor="ctr"/>
            <a:lstStyle/>
            <a:p>
              <a:pPr algn="ctr">
                <a:lnSpc>
                  <a:spcPts val="4475"/>
                </a:lnSpc>
              </a:pPr>
              <a:r>
                <a:rPr lang="en-US" sz="3196">
                  <a:solidFill>
                    <a:srgbClr val="000000"/>
                  </a:solidFill>
                  <a:latin typeface="Arimo"/>
                </a:rPr>
                <a:t>  </a:t>
              </a:r>
            </a:p>
            <a:p>
              <a:pPr algn="ctr">
                <a:lnSpc>
                  <a:spcPts val="4475"/>
                </a:lnSpc>
                <a:spcBef>
                  <a:spcPct val="0"/>
                </a:spcBef>
              </a:pPr>
              <a:endParaRPr lang="en-US" sz="3196">
                <a:solidFill>
                  <a:srgbClr val="000000"/>
                </a:solidFill>
                <a:latin typeface="Arimo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>
            <a:off x="2222500" y="5073650"/>
            <a:ext cx="3624648" cy="0"/>
          </a:xfrm>
          <a:prstGeom prst="line">
            <a:avLst/>
          </a:prstGeom>
          <a:ln w="38100" cap="flat">
            <a:solidFill>
              <a:srgbClr val="6AA227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Freeform 18"/>
          <p:cNvSpPr/>
          <p:nvPr/>
        </p:nvSpPr>
        <p:spPr>
          <a:xfrm>
            <a:off x="24352" y="4885685"/>
            <a:ext cx="2268071" cy="2503285"/>
          </a:xfrm>
          <a:custGeom>
            <a:avLst/>
            <a:gdLst/>
            <a:ahLst/>
            <a:cxnLst/>
            <a:rect l="l" t="t" r="r" b="b"/>
            <a:pathLst>
              <a:path w="2101549" h="2503285">
                <a:moveTo>
                  <a:pt x="0" y="0"/>
                </a:moveTo>
                <a:lnTo>
                  <a:pt x="2101549" y="0"/>
                </a:lnTo>
                <a:lnTo>
                  <a:pt x="2101549" y="2503285"/>
                </a:lnTo>
                <a:lnTo>
                  <a:pt x="0" y="2503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48" r="-247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9" name="Freeform 19"/>
          <p:cNvSpPr/>
          <p:nvPr/>
        </p:nvSpPr>
        <p:spPr>
          <a:xfrm rot="1348291" flipH="1">
            <a:off x="4608334" y="-173527"/>
            <a:ext cx="6142859" cy="5636073"/>
          </a:xfrm>
          <a:custGeom>
            <a:avLst/>
            <a:gdLst/>
            <a:ahLst/>
            <a:cxnLst/>
            <a:rect l="l" t="t" r="r" b="b"/>
            <a:pathLst>
              <a:path w="6142859" h="5636073">
                <a:moveTo>
                  <a:pt x="6142859" y="0"/>
                </a:moveTo>
                <a:lnTo>
                  <a:pt x="0" y="0"/>
                </a:lnTo>
                <a:lnTo>
                  <a:pt x="0" y="5636073"/>
                </a:lnTo>
                <a:lnTo>
                  <a:pt x="6142859" y="5636073"/>
                </a:lnTo>
                <a:lnTo>
                  <a:pt x="614285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0" name="Freeform 20"/>
          <p:cNvSpPr/>
          <p:nvPr/>
        </p:nvSpPr>
        <p:spPr>
          <a:xfrm>
            <a:off x="1237219" y="958850"/>
            <a:ext cx="864330" cy="551010"/>
          </a:xfrm>
          <a:custGeom>
            <a:avLst/>
            <a:gdLst/>
            <a:ahLst/>
            <a:cxnLst/>
            <a:rect l="l" t="t" r="r" b="b"/>
            <a:pathLst>
              <a:path w="864330" h="551010">
                <a:moveTo>
                  <a:pt x="0" y="0"/>
                </a:moveTo>
                <a:lnTo>
                  <a:pt x="864330" y="0"/>
                </a:lnTo>
                <a:lnTo>
                  <a:pt x="864330" y="551010"/>
                </a:lnTo>
                <a:lnTo>
                  <a:pt x="0" y="551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1" name="Freeform 21"/>
          <p:cNvSpPr/>
          <p:nvPr/>
        </p:nvSpPr>
        <p:spPr>
          <a:xfrm rot="2242153">
            <a:off x="9433058" y="811687"/>
            <a:ext cx="864330" cy="551010"/>
          </a:xfrm>
          <a:custGeom>
            <a:avLst/>
            <a:gdLst/>
            <a:ahLst/>
            <a:cxnLst/>
            <a:rect l="l" t="t" r="r" b="b"/>
            <a:pathLst>
              <a:path w="864330" h="551010">
                <a:moveTo>
                  <a:pt x="0" y="0"/>
                </a:moveTo>
                <a:lnTo>
                  <a:pt x="864330" y="0"/>
                </a:lnTo>
                <a:lnTo>
                  <a:pt x="864330" y="551010"/>
                </a:lnTo>
                <a:lnTo>
                  <a:pt x="0" y="551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2" name="Freeform 22"/>
          <p:cNvSpPr/>
          <p:nvPr/>
        </p:nvSpPr>
        <p:spPr>
          <a:xfrm rot="215496">
            <a:off x="8352731" y="5449167"/>
            <a:ext cx="1577610" cy="924874"/>
          </a:xfrm>
          <a:custGeom>
            <a:avLst/>
            <a:gdLst/>
            <a:ahLst/>
            <a:cxnLst/>
            <a:rect l="l" t="t" r="r" b="b"/>
            <a:pathLst>
              <a:path w="1577610" h="924874">
                <a:moveTo>
                  <a:pt x="0" y="0"/>
                </a:moveTo>
                <a:lnTo>
                  <a:pt x="1577609" y="0"/>
                </a:lnTo>
                <a:lnTo>
                  <a:pt x="1577609" y="924873"/>
                </a:lnTo>
                <a:lnTo>
                  <a:pt x="0" y="924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26"/>
          <p:cNvSpPr/>
          <p:nvPr/>
        </p:nvSpPr>
        <p:spPr>
          <a:xfrm>
            <a:off x="2829312" y="6400148"/>
            <a:ext cx="1634032" cy="761338"/>
          </a:xfrm>
          <a:custGeom>
            <a:avLst/>
            <a:gdLst/>
            <a:ahLst/>
            <a:cxnLst/>
            <a:rect l="l" t="t" r="r" b="b"/>
            <a:pathLst>
              <a:path w="1634032" h="761338">
                <a:moveTo>
                  <a:pt x="0" y="0"/>
                </a:moveTo>
                <a:lnTo>
                  <a:pt x="1634032" y="0"/>
                </a:lnTo>
                <a:lnTo>
                  <a:pt x="1634032" y="761338"/>
                </a:lnTo>
                <a:lnTo>
                  <a:pt x="0" y="7613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0" name="TextBox 30"/>
          <p:cNvSpPr txBox="1"/>
          <p:nvPr/>
        </p:nvSpPr>
        <p:spPr>
          <a:xfrm>
            <a:off x="936769" y="2499119"/>
            <a:ext cx="5324331" cy="898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4"/>
              </a:lnSpc>
            </a:pPr>
            <a:r>
              <a:rPr lang="ja-JP" altLang="en-US" sz="2874" spc="296" dirty="0">
                <a:solidFill>
                  <a:srgbClr val="1F9AFF"/>
                </a:solidFill>
                <a:ea typeface="じゆうちょうフォント"/>
              </a:rPr>
              <a:t>★２１</a:t>
            </a:r>
            <a:r>
              <a:rPr lang="en-US" sz="2874" spc="296" dirty="0">
                <a:solidFill>
                  <a:srgbClr val="1F9AFF"/>
                </a:solidFill>
                <a:ea typeface="じゆうちょうフォント"/>
              </a:rPr>
              <a:t>日</a:t>
            </a:r>
            <a:r>
              <a:rPr lang="ja-JP" altLang="en-US" sz="2874" spc="296" dirty="0">
                <a:solidFill>
                  <a:srgbClr val="1F9AFF"/>
                </a:solidFill>
                <a:ea typeface="じゆうちょうフォント"/>
              </a:rPr>
              <a:t>（金）</a:t>
            </a:r>
            <a:r>
              <a:rPr lang="ja-JP" altLang="en-US" spc="296" dirty="0">
                <a:solidFill>
                  <a:srgbClr val="1F9AFF"/>
                </a:solidFill>
                <a:ea typeface="じゆうちょうフォント"/>
              </a:rPr>
              <a:t>＊定員２組＊</a:t>
            </a:r>
            <a:endParaRPr lang="en-US" altLang="ja-JP" spc="296" dirty="0">
              <a:solidFill>
                <a:srgbClr val="1F9AFF"/>
              </a:solidFill>
              <a:ea typeface="じゆうちょうフォント"/>
            </a:endParaRPr>
          </a:p>
          <a:p>
            <a:pPr>
              <a:lnSpc>
                <a:spcPts val="3564"/>
              </a:lnSpc>
            </a:pPr>
            <a:r>
              <a:rPr lang="en-US" sz="2874" spc="296" dirty="0">
                <a:solidFill>
                  <a:srgbClr val="1F9AFF"/>
                </a:solidFill>
                <a:ea typeface="じゆうちょうフォント"/>
              </a:rPr>
              <a:t>　</a:t>
            </a:r>
            <a:r>
              <a:rPr lang="ja-JP" altLang="en-US" sz="2874" spc="296" dirty="0">
                <a:solidFill>
                  <a:srgbClr val="1F9AFF"/>
                </a:solidFill>
                <a:ea typeface="じゆうちょうフォント"/>
              </a:rPr>
              <a:t>音楽あそびを楽しもう</a:t>
            </a:r>
            <a:endParaRPr lang="en-US" sz="800" spc="296" dirty="0">
              <a:solidFill>
                <a:srgbClr val="1F9AFF"/>
              </a:solidFill>
              <a:ea typeface="じゆうちょうフォント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186038" y="463365"/>
            <a:ext cx="3340509" cy="61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2"/>
              </a:lnSpc>
              <a:spcBef>
                <a:spcPct val="0"/>
              </a:spcBef>
            </a:pPr>
            <a:r>
              <a:rPr lang="en-US" sz="4074" spc="419" dirty="0">
                <a:solidFill>
                  <a:srgbClr val="1F9AFF"/>
                </a:solidFill>
                <a:ea typeface="じゆうちょうフォント"/>
              </a:rPr>
              <a:t>６月</a:t>
            </a:r>
            <a:r>
              <a:rPr lang="ja-JP" altLang="en-US" sz="4074" spc="419" dirty="0">
                <a:solidFill>
                  <a:srgbClr val="1F9AFF"/>
                </a:solidFill>
                <a:ea typeface="じゆうちょうフォント"/>
              </a:rPr>
              <a:t>の予定</a:t>
            </a:r>
            <a:endParaRPr lang="en-US" sz="4074" spc="419" dirty="0">
              <a:solidFill>
                <a:srgbClr val="1F9AFF"/>
              </a:solidFill>
              <a:ea typeface="じゆうちょうフォント"/>
            </a:endParaRPr>
          </a:p>
        </p:txBody>
      </p:sp>
      <p:sp>
        <p:nvSpPr>
          <p:cNvPr id="32" name="TextBox 32"/>
          <p:cNvSpPr txBox="1"/>
          <p:nvPr/>
        </p:nvSpPr>
        <p:spPr>
          <a:xfrm rot="1246133">
            <a:off x="5947007" y="1018455"/>
            <a:ext cx="4603985" cy="71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2"/>
              </a:lnSpc>
              <a:spcBef>
                <a:spcPct val="0"/>
              </a:spcBef>
            </a:pPr>
            <a:r>
              <a:rPr lang="ja-JP" altLang="en-US" sz="5074" spc="522" dirty="0">
                <a:ln w="25400">
                  <a:solidFill>
                    <a:srgbClr val="00B050"/>
                  </a:solidFill>
                </a:ln>
                <a:solidFill>
                  <a:srgbClr val="FFFF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子育てひろば</a:t>
            </a:r>
            <a:endParaRPr lang="en-US" sz="5074" spc="522" dirty="0">
              <a:ln w="25400">
                <a:solidFill>
                  <a:srgbClr val="00B050"/>
                </a:solidFill>
              </a:ln>
              <a:solidFill>
                <a:srgbClr val="FFFF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529970" y="5559446"/>
            <a:ext cx="5680432" cy="352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99"/>
              </a:lnSpc>
              <a:spcBef>
                <a:spcPct val="0"/>
              </a:spcBef>
            </a:pPr>
            <a:r>
              <a:rPr lang="ja-JP" altLang="en-US" sz="2499" spc="257" dirty="0">
                <a:solidFill>
                  <a:srgbClr val="FF9966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園見学もお気軽にご相談ください♪</a:t>
            </a:r>
            <a:endParaRPr lang="en-US" altLang="ja-JP" sz="2499" spc="257" dirty="0">
              <a:solidFill>
                <a:srgbClr val="FF9966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6A754D03-8923-AD24-DD25-03AFAD7B4E3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9036"/>
          <a:stretch/>
        </p:blipFill>
        <p:spPr>
          <a:xfrm>
            <a:off x="7974499" y="6598919"/>
            <a:ext cx="1182727" cy="957582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A7079578-AEE9-ED22-FBE5-8E532D80BF0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4654"/>
          <a:stretch/>
        </p:blipFill>
        <p:spPr>
          <a:xfrm>
            <a:off x="1419777" y="-11372"/>
            <a:ext cx="1182727" cy="891136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6D8B032F-8FCC-026C-1152-D6666743DC79}"/>
              </a:ext>
            </a:extLst>
          </p:cNvPr>
          <p:cNvSpPr txBox="1"/>
          <p:nvPr/>
        </p:nvSpPr>
        <p:spPr>
          <a:xfrm>
            <a:off x="1645852" y="4530002"/>
            <a:ext cx="3624648" cy="238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8"/>
              </a:lnSpc>
              <a:spcBef>
                <a:spcPct val="0"/>
              </a:spcBef>
            </a:pPr>
            <a:r>
              <a:rPr lang="ja-JP" altLang="en-US" sz="1700" spc="175" dirty="0">
                <a:ln>
                  <a:solidFill>
                    <a:srgbClr val="FFFF99"/>
                  </a:solidFill>
                </a:ln>
                <a:solidFill>
                  <a:srgbClr val="FF9999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予定は変更になることがあります。</a:t>
            </a:r>
            <a:endParaRPr lang="en-US" sz="1700" spc="175" dirty="0">
              <a:ln>
                <a:solidFill>
                  <a:srgbClr val="FFFF99"/>
                </a:solidFill>
              </a:ln>
              <a:solidFill>
                <a:srgbClr val="FF9999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AFA3EBB5-4BE4-3088-A0BD-7B57A370D94C}"/>
              </a:ext>
            </a:extLst>
          </p:cNvPr>
          <p:cNvSpPr txBox="1"/>
          <p:nvPr/>
        </p:nvSpPr>
        <p:spPr>
          <a:xfrm>
            <a:off x="2848238" y="6985288"/>
            <a:ext cx="1824186" cy="238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8"/>
              </a:lnSpc>
              <a:spcBef>
                <a:spcPct val="0"/>
              </a:spcBef>
            </a:pPr>
            <a:r>
              <a:rPr lang="ja-JP" altLang="en-US" sz="1700" spc="175" dirty="0">
                <a:solidFill>
                  <a:srgbClr val="0070C0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出水中央保育園</a:t>
            </a:r>
            <a:endParaRPr lang="en-US" sz="1700" spc="175" dirty="0">
              <a:solidFill>
                <a:srgbClr val="0070C0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AC9F6635-E606-266D-BA8C-36B857220CE5}"/>
              </a:ext>
            </a:extLst>
          </p:cNvPr>
          <p:cNvSpPr txBox="1"/>
          <p:nvPr/>
        </p:nvSpPr>
        <p:spPr>
          <a:xfrm>
            <a:off x="4660900" y="6552811"/>
            <a:ext cx="3588211" cy="770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8"/>
              </a:lnSpc>
              <a:spcBef>
                <a:spcPct val="0"/>
              </a:spcBef>
            </a:pPr>
            <a:r>
              <a:rPr lang="ja-JP" altLang="en-US" sz="1400" spc="175" dirty="0">
                <a:solidFill>
                  <a:srgbClr val="3B3B3B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鹿児島県出水市中央町</a:t>
            </a:r>
            <a:r>
              <a:rPr lang="en-US" altLang="ja-JP" sz="1400" spc="175" dirty="0">
                <a:solidFill>
                  <a:srgbClr val="3B3B3B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1114</a:t>
            </a:r>
            <a:r>
              <a:rPr lang="ja-JP" altLang="en-US" sz="1400" spc="175" dirty="0">
                <a:solidFill>
                  <a:srgbClr val="3B3B3B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番地</a:t>
            </a:r>
            <a:endParaRPr lang="en-US" altLang="ja-JP" sz="1400" spc="175" dirty="0">
              <a:solidFill>
                <a:srgbClr val="3B3B3B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  <a:p>
            <a:pPr algn="ctr">
              <a:lnSpc>
                <a:spcPts val="2108"/>
              </a:lnSpc>
              <a:spcBef>
                <a:spcPct val="0"/>
              </a:spcBef>
            </a:pPr>
            <a:r>
              <a:rPr lang="ja-JP" altLang="en-US" sz="1400" spc="175" dirty="0">
                <a:solidFill>
                  <a:srgbClr val="3B3B3B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☎</a:t>
            </a:r>
            <a:r>
              <a:rPr lang="en-US" altLang="ja-JP" sz="1400" spc="175" dirty="0">
                <a:solidFill>
                  <a:srgbClr val="3B3B3B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0996-63-3577</a:t>
            </a:r>
            <a:r>
              <a:rPr lang="ja-JP" altLang="en-US" sz="1400" spc="175" dirty="0">
                <a:solidFill>
                  <a:srgbClr val="3B3B3B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（平日</a:t>
            </a:r>
            <a:r>
              <a:rPr lang="en-US" altLang="ja-JP" sz="1400" spc="175" dirty="0">
                <a:solidFill>
                  <a:srgbClr val="3B3B3B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9:00</a:t>
            </a:r>
            <a:r>
              <a:rPr lang="ja-JP" altLang="en-US" sz="1400" spc="175" dirty="0">
                <a:solidFill>
                  <a:srgbClr val="3B3B3B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～</a:t>
            </a:r>
            <a:r>
              <a:rPr lang="en-US" altLang="ja-JP" sz="1400" spc="175" dirty="0">
                <a:solidFill>
                  <a:srgbClr val="3B3B3B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17:00</a:t>
            </a:r>
            <a:r>
              <a:rPr lang="ja-JP" altLang="en-US" sz="1400" spc="175" dirty="0">
                <a:solidFill>
                  <a:srgbClr val="3B3B3B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）</a:t>
            </a:r>
            <a:endParaRPr lang="en-US" altLang="ja-JP" sz="1400" spc="175" dirty="0">
              <a:solidFill>
                <a:srgbClr val="3B3B3B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  <a:p>
            <a:pPr algn="ctr">
              <a:lnSpc>
                <a:spcPts val="2108"/>
              </a:lnSpc>
              <a:spcBef>
                <a:spcPct val="0"/>
              </a:spcBef>
            </a:pPr>
            <a:r>
              <a:rPr lang="ja-JP" altLang="en-US" sz="1400" spc="175" dirty="0">
                <a:solidFill>
                  <a:srgbClr val="3B3B3B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担当：田中・牧内</a:t>
            </a:r>
            <a:endParaRPr lang="en-US" sz="1400" spc="175" dirty="0">
              <a:solidFill>
                <a:srgbClr val="3B3B3B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7EE52F63-F293-235B-7D0C-FAA32FB3DD49}"/>
              </a:ext>
            </a:extLst>
          </p:cNvPr>
          <p:cNvSpPr txBox="1"/>
          <p:nvPr/>
        </p:nvSpPr>
        <p:spPr>
          <a:xfrm rot="1230214">
            <a:off x="5404838" y="1371337"/>
            <a:ext cx="2396203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8"/>
              </a:lnSpc>
              <a:spcBef>
                <a:spcPct val="0"/>
              </a:spcBef>
            </a:pPr>
            <a:r>
              <a:rPr lang="ja-JP" altLang="en-US" spc="175" dirty="0">
                <a:ln>
                  <a:solidFill>
                    <a:srgbClr val="FFFF99"/>
                  </a:solidFill>
                </a:ln>
                <a:solidFill>
                  <a:srgbClr val="008000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♪対象♪</a:t>
            </a:r>
            <a:endParaRPr lang="en-US" altLang="ja-JP" spc="175" dirty="0">
              <a:ln>
                <a:solidFill>
                  <a:srgbClr val="FFFF99"/>
                </a:solidFill>
              </a:ln>
              <a:solidFill>
                <a:srgbClr val="008000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  <a:p>
            <a:pPr algn="ctr">
              <a:lnSpc>
                <a:spcPts val="2108"/>
              </a:lnSpc>
              <a:spcBef>
                <a:spcPct val="0"/>
              </a:spcBef>
            </a:pPr>
            <a:r>
              <a:rPr lang="en-US" altLang="ja-JP" spc="175" dirty="0">
                <a:ln>
                  <a:solidFill>
                    <a:srgbClr val="FFFF99"/>
                  </a:solidFill>
                </a:ln>
                <a:solidFill>
                  <a:srgbClr val="008000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0</a:t>
            </a:r>
            <a:r>
              <a:rPr lang="ja-JP" altLang="en-US" spc="175" dirty="0">
                <a:ln>
                  <a:solidFill>
                    <a:srgbClr val="FFFF99"/>
                  </a:solidFill>
                </a:ln>
                <a:solidFill>
                  <a:srgbClr val="008000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～</a:t>
            </a:r>
            <a:r>
              <a:rPr lang="en-US" altLang="ja-JP" spc="175" dirty="0">
                <a:ln>
                  <a:solidFill>
                    <a:srgbClr val="FFFF99"/>
                  </a:solidFill>
                </a:ln>
                <a:solidFill>
                  <a:srgbClr val="008000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5</a:t>
            </a:r>
            <a:r>
              <a:rPr lang="ja-JP" altLang="en-US" spc="175" dirty="0">
                <a:ln>
                  <a:solidFill>
                    <a:srgbClr val="FFFF99"/>
                  </a:solidFill>
                </a:ln>
                <a:solidFill>
                  <a:srgbClr val="008000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歳のお子さまと</a:t>
            </a:r>
            <a:endParaRPr lang="en-US" altLang="ja-JP" spc="175" dirty="0">
              <a:ln>
                <a:solidFill>
                  <a:srgbClr val="FFFF99"/>
                </a:solidFill>
              </a:ln>
              <a:solidFill>
                <a:srgbClr val="008000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  <a:p>
            <a:pPr algn="ctr">
              <a:lnSpc>
                <a:spcPts val="2108"/>
              </a:lnSpc>
              <a:spcBef>
                <a:spcPct val="0"/>
              </a:spcBef>
            </a:pPr>
            <a:r>
              <a:rPr lang="ja-JP" altLang="en-US" spc="175" dirty="0">
                <a:ln>
                  <a:solidFill>
                    <a:srgbClr val="FFFF99"/>
                  </a:solidFill>
                </a:ln>
                <a:solidFill>
                  <a:srgbClr val="008000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保護者さま</a:t>
            </a:r>
            <a:endParaRPr lang="en-US" spc="175" dirty="0">
              <a:ln>
                <a:solidFill>
                  <a:srgbClr val="FFFF99"/>
                </a:solidFill>
              </a:ln>
              <a:solidFill>
                <a:srgbClr val="008000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id="{BBF80CF1-C6ED-8433-FF99-DF2502C97A9C}"/>
              </a:ext>
            </a:extLst>
          </p:cNvPr>
          <p:cNvSpPr txBox="1"/>
          <p:nvPr/>
        </p:nvSpPr>
        <p:spPr>
          <a:xfrm rot="1230214">
            <a:off x="7921487" y="2607260"/>
            <a:ext cx="204933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8"/>
              </a:lnSpc>
              <a:spcBef>
                <a:spcPct val="0"/>
              </a:spcBef>
            </a:pPr>
            <a:r>
              <a:rPr lang="ja-JP" altLang="en-US" spc="175" dirty="0">
                <a:ln>
                  <a:solidFill>
                    <a:srgbClr val="FFFF99"/>
                  </a:solidFill>
                </a:ln>
                <a:solidFill>
                  <a:srgbClr val="008000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♬開催予定時間♬</a:t>
            </a:r>
            <a:endParaRPr lang="en-US" altLang="ja-JP" spc="175" dirty="0">
              <a:ln>
                <a:solidFill>
                  <a:srgbClr val="FFFF99"/>
                </a:solidFill>
              </a:ln>
              <a:solidFill>
                <a:srgbClr val="008000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  <a:p>
            <a:pPr algn="ctr">
              <a:lnSpc>
                <a:spcPts val="2108"/>
              </a:lnSpc>
              <a:spcBef>
                <a:spcPct val="0"/>
              </a:spcBef>
            </a:pPr>
            <a:r>
              <a:rPr lang="en-US" altLang="ja-JP" spc="175" dirty="0">
                <a:ln>
                  <a:solidFill>
                    <a:srgbClr val="FFFF99"/>
                  </a:solidFill>
                </a:ln>
                <a:solidFill>
                  <a:srgbClr val="008000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10:15</a:t>
            </a:r>
            <a:r>
              <a:rPr lang="ja-JP" altLang="en-US" spc="175" dirty="0">
                <a:ln>
                  <a:solidFill>
                    <a:srgbClr val="FFFF99"/>
                  </a:solidFill>
                </a:ln>
                <a:solidFill>
                  <a:srgbClr val="008000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～</a:t>
            </a:r>
            <a:r>
              <a:rPr lang="en-US" altLang="ja-JP" spc="175" dirty="0">
                <a:ln>
                  <a:solidFill>
                    <a:srgbClr val="FFFF99"/>
                  </a:solidFill>
                </a:ln>
                <a:solidFill>
                  <a:srgbClr val="008000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10:45</a:t>
            </a:r>
            <a:endParaRPr lang="en-US" spc="175" dirty="0">
              <a:ln>
                <a:solidFill>
                  <a:srgbClr val="FFFF99"/>
                </a:solidFill>
              </a:ln>
              <a:solidFill>
                <a:srgbClr val="008000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D3F7CF86-D341-49AA-6B73-956F504349E2}"/>
              </a:ext>
            </a:extLst>
          </p:cNvPr>
          <p:cNvSpPr txBox="1"/>
          <p:nvPr/>
        </p:nvSpPr>
        <p:spPr>
          <a:xfrm>
            <a:off x="774700" y="1856705"/>
            <a:ext cx="5089606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99"/>
              </a:lnSpc>
              <a:spcBef>
                <a:spcPct val="0"/>
              </a:spcBef>
            </a:pPr>
            <a:r>
              <a:rPr lang="ja-JP" altLang="en-US" sz="2800" spc="257" dirty="0">
                <a:solidFill>
                  <a:srgbClr val="0033CC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保育園に遊びに来ませんか</a:t>
            </a:r>
            <a:r>
              <a:rPr lang="en-US" sz="2800" spc="257" dirty="0">
                <a:solidFill>
                  <a:srgbClr val="0033CC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？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B2EFC0DA-1600-0309-0FAF-80C2D0BF1F27}"/>
              </a:ext>
            </a:extLst>
          </p:cNvPr>
          <p:cNvSpPr txBox="1"/>
          <p:nvPr/>
        </p:nvSpPr>
        <p:spPr>
          <a:xfrm>
            <a:off x="7337387" y="4159250"/>
            <a:ext cx="2519193" cy="104028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8"/>
              </a:lnSpc>
              <a:spcBef>
                <a:spcPct val="0"/>
              </a:spcBef>
            </a:pPr>
            <a:r>
              <a:rPr lang="ja-JP" altLang="en-US" sz="1400" spc="175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uFill>
                  <a:solidFill>
                    <a:schemeClr val="accent2"/>
                  </a:solidFill>
                </a:uFill>
                <a:latin typeface="じゆうちょうフォント" panose="020B0600070205080204" charset="-128"/>
                <a:ea typeface="じゆうちょうフォント" panose="020B0600070205080204" charset="-128"/>
              </a:rPr>
              <a:t>予約制</a:t>
            </a:r>
            <a:r>
              <a:rPr lang="ja-JP" altLang="en-US" sz="1400" spc="175" dirty="0">
                <a:solidFill>
                  <a:srgbClr val="339933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となります。</a:t>
            </a:r>
            <a:endParaRPr lang="en-US" altLang="ja-JP" sz="1400" spc="175" dirty="0">
              <a:solidFill>
                <a:srgbClr val="339933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  <a:p>
            <a:pPr>
              <a:lnSpc>
                <a:spcPts val="2108"/>
              </a:lnSpc>
              <a:spcBef>
                <a:spcPct val="0"/>
              </a:spcBef>
            </a:pPr>
            <a:r>
              <a:rPr lang="en-US" altLang="ja-JP" sz="1400" spc="175" dirty="0">
                <a:solidFill>
                  <a:srgbClr val="339933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5/31</a:t>
            </a:r>
            <a:r>
              <a:rPr lang="ja-JP" altLang="en-US" sz="1400" spc="175" dirty="0">
                <a:solidFill>
                  <a:srgbClr val="339933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（金）までにお電話</a:t>
            </a:r>
            <a:endParaRPr lang="en-US" altLang="ja-JP" sz="1400" spc="175" dirty="0">
              <a:solidFill>
                <a:srgbClr val="339933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  <a:p>
            <a:pPr>
              <a:lnSpc>
                <a:spcPts val="2108"/>
              </a:lnSpc>
              <a:spcBef>
                <a:spcPct val="0"/>
              </a:spcBef>
            </a:pPr>
            <a:r>
              <a:rPr lang="ja-JP" altLang="en-US" sz="1400" spc="175" dirty="0">
                <a:solidFill>
                  <a:srgbClr val="339933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にてお申し込みください。</a:t>
            </a:r>
            <a:endParaRPr lang="en-US" altLang="ja-JP" sz="1400" spc="175" dirty="0">
              <a:solidFill>
                <a:srgbClr val="339933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  <a:p>
            <a:pPr>
              <a:lnSpc>
                <a:spcPts val="2108"/>
              </a:lnSpc>
              <a:spcBef>
                <a:spcPct val="0"/>
              </a:spcBef>
            </a:pPr>
            <a:r>
              <a:rPr lang="ja-JP" altLang="en-US" sz="1400" spc="175" dirty="0">
                <a:solidFill>
                  <a:srgbClr val="339933"/>
                </a:solidFill>
                <a:latin typeface="じゆうちょうフォント" panose="020B0600070205080204" charset="-128"/>
                <a:ea typeface="じゆうちょうフォント" panose="020B0600070205080204" charset="-128"/>
              </a:rPr>
              <a:t>参加費は無料です。</a:t>
            </a:r>
            <a:endParaRPr lang="en-US" sz="1400" spc="175" dirty="0">
              <a:solidFill>
                <a:srgbClr val="339933"/>
              </a:solidFill>
              <a:latin typeface="じゆうちょうフォント" panose="020B0600070205080204" charset="-128"/>
              <a:ea typeface="じゆうちょうフォント" panose="020B0600070205080204" charset="-128"/>
            </a:endParaRPr>
          </a:p>
        </p:txBody>
      </p:sp>
      <p:sp>
        <p:nvSpPr>
          <p:cNvPr id="42" name="TextBox 30">
            <a:extLst>
              <a:ext uri="{FF2B5EF4-FFF2-40B4-BE49-F238E27FC236}">
                <a16:creationId xmlns:a16="http://schemas.microsoft.com/office/drawing/2014/main" id="{50D1D0EF-8A1B-675C-65E4-295E958482ED}"/>
              </a:ext>
            </a:extLst>
          </p:cNvPr>
          <p:cNvSpPr txBox="1"/>
          <p:nvPr/>
        </p:nvSpPr>
        <p:spPr>
          <a:xfrm>
            <a:off x="946616" y="3503166"/>
            <a:ext cx="5324331" cy="898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4"/>
              </a:lnSpc>
            </a:pPr>
            <a:r>
              <a:rPr lang="ja-JP" altLang="en-US" sz="2874" spc="296" dirty="0">
                <a:solidFill>
                  <a:srgbClr val="1F9AFF"/>
                </a:solidFill>
                <a:ea typeface="じゆうちょうフォント"/>
              </a:rPr>
              <a:t>★２７</a:t>
            </a:r>
            <a:r>
              <a:rPr lang="en-US" sz="2874" spc="296" dirty="0">
                <a:solidFill>
                  <a:srgbClr val="1F9AFF"/>
                </a:solidFill>
                <a:ea typeface="じゆうちょうフォント"/>
              </a:rPr>
              <a:t>日</a:t>
            </a:r>
            <a:r>
              <a:rPr lang="ja-JP" altLang="en-US" sz="2874" spc="296" dirty="0">
                <a:solidFill>
                  <a:srgbClr val="1F9AFF"/>
                </a:solidFill>
                <a:ea typeface="じゆうちょうフォント"/>
              </a:rPr>
              <a:t>（木）</a:t>
            </a:r>
            <a:r>
              <a:rPr lang="ja-JP" altLang="en-US" spc="296" dirty="0">
                <a:solidFill>
                  <a:srgbClr val="1F9AFF"/>
                </a:solidFill>
                <a:ea typeface="じゆうちょうフォント"/>
              </a:rPr>
              <a:t>＊定員２組＊</a:t>
            </a:r>
            <a:endParaRPr lang="en-US" altLang="ja-JP" spc="296" dirty="0">
              <a:solidFill>
                <a:srgbClr val="1F9AFF"/>
              </a:solidFill>
              <a:ea typeface="じゆうちょうフォント"/>
            </a:endParaRPr>
          </a:p>
          <a:p>
            <a:pPr>
              <a:lnSpc>
                <a:spcPts val="3564"/>
              </a:lnSpc>
            </a:pPr>
            <a:r>
              <a:rPr lang="en-US" sz="2874" spc="296" dirty="0">
                <a:solidFill>
                  <a:srgbClr val="1F9AFF"/>
                </a:solidFill>
                <a:ea typeface="じゆうちょうフォント"/>
              </a:rPr>
              <a:t>　</a:t>
            </a:r>
            <a:r>
              <a:rPr lang="ja-JP" altLang="en-US" sz="2874" spc="296" dirty="0">
                <a:solidFill>
                  <a:srgbClr val="1F9AFF"/>
                </a:solidFill>
                <a:ea typeface="じゆうちょうフォント"/>
              </a:rPr>
              <a:t>ペープサート（紙人形劇）</a:t>
            </a:r>
            <a:endParaRPr lang="en-US" sz="2874" spc="296" dirty="0">
              <a:solidFill>
                <a:srgbClr val="1F9AFF"/>
              </a:solidFill>
              <a:ea typeface="じゆうちょうフォント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C1C3A1F13C6C1429F1414868A8BC22F" ma:contentTypeVersion="18" ma:contentTypeDescription="新しいドキュメントを作成します。" ma:contentTypeScope="" ma:versionID="2644daeb40a728149a31f5a0ece9b7c3">
  <xsd:schema xmlns:xsd="http://www.w3.org/2001/XMLSchema" xmlns:xs="http://www.w3.org/2001/XMLSchema" xmlns:p="http://schemas.microsoft.com/office/2006/metadata/properties" xmlns:ns2="d7737a5d-9861-44d0-a7d3-d1f49e1b629b" xmlns:ns3="b6e11dde-1002-4709-afc2-f69c44175ebe" targetNamespace="http://schemas.microsoft.com/office/2006/metadata/properties" ma:root="true" ma:fieldsID="e81b38d4eae0f2c8cc045448bf814cb8" ns2:_="" ns3:_="">
    <xsd:import namespace="d7737a5d-9861-44d0-a7d3-d1f49e1b629b"/>
    <xsd:import namespace="b6e11dde-1002-4709-afc2-f69c44175e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37a5d-9861-44d0-a7d3-d1f49e1b62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007de796-b30b-44d5-8819-c35727e702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11dde-1002-4709-afc2-f69c44175e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B2D696-AFDF-4D0F-BECF-52C915E6F98A}" ma:internalName="TaxCatchAll" ma:showField="CatchAllData" ma:web="{55067575-7174-47d0-a586-09dc2039b3a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737a5d-9861-44d0-a7d3-d1f49e1b629b">
      <Terms xmlns="http://schemas.microsoft.com/office/infopath/2007/PartnerControls"/>
    </lcf76f155ced4ddcb4097134ff3c332f>
    <TaxCatchAll xmlns="b6e11dde-1002-4709-afc2-f69c44175ebe" xsi:nil="true"/>
  </documentManagement>
</p:properties>
</file>

<file path=customXml/itemProps1.xml><?xml version="1.0" encoding="utf-8"?>
<ds:datastoreItem xmlns:ds="http://schemas.openxmlformats.org/officeDocument/2006/customXml" ds:itemID="{C73A2038-F430-4829-93EF-678BB2E4D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737a5d-9861-44d0-a7d3-d1f49e1b629b"/>
    <ds:schemaRef ds:uri="b6e11dde-1002-4709-afc2-f69c44175e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A5A105-A4F5-452E-B619-CDD06C5D02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FBDA74-301B-4DBE-8CD0-EFC06AD84ED8}">
  <ds:schemaRefs>
    <ds:schemaRef ds:uri="b6e11dde-1002-4709-afc2-f69c44175ebe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d7737a5d-9861-44d0-a7d3-d1f49e1b629b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125</Words>
  <Application>Microsoft Office PowerPoint</Application>
  <PresentationFormat>ユーザー設定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Arimo</vt:lpstr>
      <vt:lpstr>Calibri</vt:lpstr>
      <vt:lpstr>じゆうちょうフォント</vt:lpstr>
      <vt:lpstr>HG創英角ﾎﾟｯﾌﾟ体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6月_子育てひろば</dc:title>
  <cp:lastModifiedBy>ＮＫ出水中央保育園</cp:lastModifiedBy>
  <cp:revision>9</cp:revision>
  <cp:lastPrinted>2024-05-14T03:00:34Z</cp:lastPrinted>
  <dcterms:created xsi:type="dcterms:W3CDTF">2006-08-16T00:00:00Z</dcterms:created>
  <dcterms:modified xsi:type="dcterms:W3CDTF">2024-05-14T05:25:15Z</dcterms:modified>
  <dc:identifier>DAF4_fxyP5E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0x0101007C1C3A1F13C6C1429F1414868A8BC22F</vt:lpwstr>
  </property>
</Properties>
</file>