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EC8C"/>
    <a:srgbClr val="CAE8F6"/>
    <a:srgbClr val="D0F5BD"/>
    <a:srgbClr val="C8F3B3"/>
    <a:srgbClr val="DBF7CD"/>
    <a:srgbClr val="66FF66"/>
    <a:srgbClr val="A7FFC4"/>
    <a:srgbClr val="C5FFD8"/>
    <a:srgbClr val="B9FFD0"/>
    <a:srgbClr val="DDFF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578" y="12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1E775E-2A7C-4378-9041-F91C74DD95EE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1243013"/>
            <a:ext cx="48418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8"/>
            <a:ext cx="2949787" cy="4986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8"/>
            <a:ext cx="2949787" cy="4986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8285A4-7134-44DF-95D7-CF7F5D7E74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033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9395E-414C-46F1-BF72-CFCEFC026ED5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CEEDA-7F6F-4827-A4EF-C9AA81BEFC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649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9395E-414C-46F1-BF72-CFCEFC026ED5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CEEDA-7F6F-4827-A4EF-C9AA81BEFC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3830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9395E-414C-46F1-BF72-CFCEFC026ED5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CEEDA-7F6F-4827-A4EF-C9AA81BEFC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755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9395E-414C-46F1-BF72-CFCEFC026ED5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CEEDA-7F6F-4827-A4EF-C9AA81BEFC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988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9395E-414C-46F1-BF72-CFCEFC026ED5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CEEDA-7F6F-4827-A4EF-C9AA81BEFC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352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9395E-414C-46F1-BF72-CFCEFC026ED5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CEEDA-7F6F-4827-A4EF-C9AA81BEFC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3855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9395E-414C-46F1-BF72-CFCEFC026ED5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CEEDA-7F6F-4827-A4EF-C9AA81BEFC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9773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9395E-414C-46F1-BF72-CFCEFC026ED5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CEEDA-7F6F-4827-A4EF-C9AA81BEFC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160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9395E-414C-46F1-BF72-CFCEFC026ED5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CEEDA-7F6F-4827-A4EF-C9AA81BEFC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856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9395E-414C-46F1-BF72-CFCEFC026ED5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CEEDA-7F6F-4827-A4EF-C9AA81BEFC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5022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9395E-414C-46F1-BF72-CFCEFC026ED5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CEEDA-7F6F-4827-A4EF-C9AA81BEFC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1585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9395E-414C-46F1-BF72-CFCEFC026ED5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CEEDA-7F6F-4827-A4EF-C9AA81BEFC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0671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emf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C:\TEMP\Temporary Internet Files\Content.IE5\JGSLSG1I\gatag-00005244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237" y="0"/>
            <a:ext cx="10000260" cy="6934795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36" y="5690127"/>
            <a:ext cx="1529180" cy="1178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0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36" y="168766"/>
            <a:ext cx="2202813" cy="459766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テキスト ボックス 3"/>
          <p:cNvSpPr txBox="1"/>
          <p:nvPr/>
        </p:nvSpPr>
        <p:spPr>
          <a:xfrm>
            <a:off x="2155814" y="1533039"/>
            <a:ext cx="5688632" cy="1118863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ja-JP" altLang="en-US" sz="4000" spc="300" dirty="0">
                <a:solidFill>
                  <a:srgbClr val="FF6699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ニチイキッズみずえ小規模保育園</a:t>
            </a:r>
            <a:endParaRPr lang="en-US" altLang="ja-JP" sz="4000" spc="300" dirty="0">
              <a:solidFill>
                <a:srgbClr val="FF6699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r>
              <a:rPr lang="ja-JP" altLang="en-US" sz="5400" dirty="0">
                <a:solidFill>
                  <a:srgbClr val="FF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　　</a:t>
            </a:r>
            <a:r>
              <a:rPr lang="en-US" altLang="ja-JP" sz="8000" dirty="0">
                <a:solidFill>
                  <a:srgbClr val="FF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5</a:t>
            </a:r>
            <a:r>
              <a:rPr lang="ja-JP" altLang="en-US" sz="8000" dirty="0">
                <a:solidFill>
                  <a:srgbClr val="FF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月 園見学会</a:t>
            </a:r>
            <a:r>
              <a:rPr kumimoji="1" lang="ja-JP" altLang="en-US" sz="8000" dirty="0">
                <a:solidFill>
                  <a:srgbClr val="FF66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　</a:t>
            </a:r>
          </a:p>
        </p:txBody>
      </p:sp>
      <p:sp>
        <p:nvSpPr>
          <p:cNvPr id="9" name="円/楕円 8"/>
          <p:cNvSpPr/>
          <p:nvPr/>
        </p:nvSpPr>
        <p:spPr>
          <a:xfrm>
            <a:off x="343366" y="3657016"/>
            <a:ext cx="1969492" cy="1865241"/>
          </a:xfrm>
          <a:prstGeom prst="ellipse">
            <a:avLst/>
          </a:prstGeom>
          <a:solidFill>
            <a:srgbClr val="CAE8F6"/>
          </a:solidFill>
          <a:ln w="31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2000" dirty="0">
              <a:solidFill>
                <a:schemeClr val="accent6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8" name="円/楕円 17"/>
          <p:cNvSpPr/>
          <p:nvPr/>
        </p:nvSpPr>
        <p:spPr>
          <a:xfrm>
            <a:off x="2246049" y="3315695"/>
            <a:ext cx="2742251" cy="2525825"/>
          </a:xfrm>
          <a:prstGeom prst="ellipse">
            <a:avLst/>
          </a:prstGeom>
          <a:solidFill>
            <a:srgbClr val="FFD9FF"/>
          </a:solidFill>
          <a:ln w="3175">
            <a:solidFill>
              <a:srgbClr val="F9B5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2000" dirty="0">
              <a:solidFill>
                <a:schemeClr val="accent6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9" name="円/楕円 18"/>
          <p:cNvSpPr/>
          <p:nvPr/>
        </p:nvSpPr>
        <p:spPr>
          <a:xfrm>
            <a:off x="4954820" y="2914091"/>
            <a:ext cx="2705131" cy="2693234"/>
          </a:xfrm>
          <a:prstGeom prst="ellipse">
            <a:avLst/>
          </a:prstGeom>
          <a:solidFill>
            <a:srgbClr val="D0F5BD"/>
          </a:solidFill>
          <a:ln w="3175">
            <a:solidFill>
              <a:srgbClr val="ACEC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dirty="0">
              <a:solidFill>
                <a:schemeClr val="accent6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" name="円/楕円 19"/>
          <p:cNvSpPr/>
          <p:nvPr/>
        </p:nvSpPr>
        <p:spPr>
          <a:xfrm>
            <a:off x="7659951" y="3657016"/>
            <a:ext cx="2049727" cy="1910228"/>
          </a:xfrm>
          <a:prstGeom prst="ellipse">
            <a:avLst/>
          </a:prstGeom>
          <a:solidFill>
            <a:srgbClr val="FFFFC1"/>
          </a:solidFill>
          <a:ln w="31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chemeClr val="accent6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352600" y="5991047"/>
            <a:ext cx="57752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dirty="0">
              <a:solidFill>
                <a:schemeClr val="accent5">
                  <a:lumMod val="75000"/>
                </a:schemeClr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endParaRPr kumimoji="1" lang="ja-JP" altLang="en-US" sz="1400" dirty="0">
              <a:solidFill>
                <a:srgbClr val="0070C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AutoShape 10" descr="粉ミルクのイラスト"/>
          <p:cNvSpPr>
            <a:spLocks noChangeAspect="1" noChangeArrowheads="1"/>
          </p:cNvSpPr>
          <p:nvPr/>
        </p:nvSpPr>
        <p:spPr bwMode="auto">
          <a:xfrm>
            <a:off x="155575" y="-3367088"/>
            <a:ext cx="6667500" cy="7029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8" name="AutoShape 12" descr="粉ミルクのイラスト"/>
          <p:cNvSpPr>
            <a:spLocks noChangeAspect="1" noChangeArrowheads="1"/>
          </p:cNvSpPr>
          <p:nvPr/>
        </p:nvSpPr>
        <p:spPr bwMode="auto">
          <a:xfrm>
            <a:off x="307975" y="-3214688"/>
            <a:ext cx="6667500" cy="7029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9" name="AutoShape 14" descr="粉ミルクのイラスト"/>
          <p:cNvSpPr>
            <a:spLocks noChangeAspect="1" noChangeArrowheads="1"/>
          </p:cNvSpPr>
          <p:nvPr/>
        </p:nvSpPr>
        <p:spPr bwMode="auto">
          <a:xfrm>
            <a:off x="460375" y="-3062288"/>
            <a:ext cx="6667500" cy="7029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1" name="AutoShape 16" descr="粉ミルクのイラスト"/>
          <p:cNvSpPr>
            <a:spLocks noChangeAspect="1" noChangeArrowheads="1"/>
          </p:cNvSpPr>
          <p:nvPr/>
        </p:nvSpPr>
        <p:spPr bwMode="auto">
          <a:xfrm>
            <a:off x="612775" y="-2909888"/>
            <a:ext cx="6667500" cy="7029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36" name="グループ化 35"/>
          <p:cNvGrpSpPr/>
          <p:nvPr/>
        </p:nvGrpSpPr>
        <p:grpSpPr>
          <a:xfrm>
            <a:off x="7893049" y="246728"/>
            <a:ext cx="1996164" cy="1244036"/>
            <a:chOff x="7192283" y="179185"/>
            <a:chExt cx="2330734" cy="1449538"/>
          </a:xfrm>
        </p:grpSpPr>
        <p:sp>
          <p:nvSpPr>
            <p:cNvPr id="5" name="雲 4"/>
            <p:cNvSpPr/>
            <p:nvPr/>
          </p:nvSpPr>
          <p:spPr>
            <a:xfrm rot="452221">
              <a:off x="7192283" y="179185"/>
              <a:ext cx="2330734" cy="1449538"/>
            </a:xfrm>
            <a:prstGeom prst="cloud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7329264" y="454013"/>
              <a:ext cx="197370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altLang="ja-JP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  <p:sp>
        <p:nvSpPr>
          <p:cNvPr id="37" name="雲 36"/>
          <p:cNvSpPr/>
          <p:nvPr/>
        </p:nvSpPr>
        <p:spPr>
          <a:xfrm rot="197835">
            <a:off x="6995510" y="5867047"/>
            <a:ext cx="2790796" cy="776996"/>
          </a:xfrm>
          <a:prstGeom prst="cloud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DA31740-1F71-AC85-8643-113C92B90C81}"/>
              </a:ext>
            </a:extLst>
          </p:cNvPr>
          <p:cNvSpPr txBox="1"/>
          <p:nvPr/>
        </p:nvSpPr>
        <p:spPr>
          <a:xfrm>
            <a:off x="490448" y="3925786"/>
            <a:ext cx="1717073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お</a:t>
            </a:r>
            <a:r>
              <a:rPr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もいっきり遊ぶ</a:t>
            </a:r>
            <a:endParaRPr lang="en-US" altLang="ja-JP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おもいっきり学ぶ</a:t>
            </a:r>
            <a:endParaRPr kumimoji="1" lang="en-US" altLang="ja-JP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・すくすく育つ</a:t>
            </a:r>
            <a:endParaRPr lang="en-US" altLang="ja-JP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・わくわく遊ぶ</a:t>
            </a:r>
            <a:endParaRPr kumimoji="1" lang="en-US" altLang="ja-JP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・いきいき過ごす</a:t>
            </a:r>
            <a:endParaRPr kumimoji="1" lang="en-US" altLang="ja-JP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endParaRPr kumimoji="1" lang="ja-JP" altLang="en-US" sz="1600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B27F84E-903A-01CA-36B5-ACBD1B5E5937}"/>
              </a:ext>
            </a:extLst>
          </p:cNvPr>
          <p:cNvSpPr txBox="1"/>
          <p:nvPr/>
        </p:nvSpPr>
        <p:spPr>
          <a:xfrm>
            <a:off x="7840386" y="3967163"/>
            <a:ext cx="18603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おもいっきり</a:t>
            </a:r>
            <a:endParaRPr kumimoji="1" lang="en-US" altLang="ja-JP" sz="1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みんなが食べられる給食</a:t>
            </a:r>
            <a:endParaRPr kumimoji="1" lang="en-US" altLang="ja-JP" sz="1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～おもいっきり遊ん</a:t>
            </a:r>
            <a:r>
              <a:rPr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で</a:t>
            </a:r>
            <a:endParaRPr lang="en-US" altLang="ja-JP" sz="1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おも</a:t>
            </a:r>
            <a:r>
              <a:rPr kumimoji="1"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いっきり空腹になって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C54EB20-D6EC-1356-25E8-5708109726E8}"/>
              </a:ext>
            </a:extLst>
          </p:cNvPr>
          <p:cNvSpPr txBox="1"/>
          <p:nvPr/>
        </p:nvSpPr>
        <p:spPr>
          <a:xfrm flipH="1">
            <a:off x="1699315" y="5928577"/>
            <a:ext cx="54285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お問合せ</a:t>
            </a:r>
            <a:r>
              <a:rPr lang="en-US" altLang="ja-JP" sz="20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:</a:t>
            </a:r>
            <a:r>
              <a:rPr lang="ja-JP" altLang="en-US" sz="20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ニチイキッズみずえ小規模保育園</a:t>
            </a:r>
            <a:endParaRPr lang="en-US" altLang="ja-JP" sz="20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20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  〒</a:t>
            </a:r>
            <a:r>
              <a:rPr lang="en-US" altLang="ja-JP" sz="20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710-0802</a:t>
            </a:r>
            <a:r>
              <a:rPr lang="ja-JP" altLang="en-US" sz="20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岡山県倉敷市水江</a:t>
            </a:r>
            <a:r>
              <a:rPr lang="en-US" altLang="ja-JP" sz="20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868-8</a:t>
            </a:r>
          </a:p>
          <a:p>
            <a:r>
              <a:rPr lang="en-US" altLang="ja-JP" sz="20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TEL:086-460-1070</a:t>
            </a:r>
          </a:p>
          <a:p>
            <a:r>
              <a:rPr lang="ja-JP" altLang="en-US" sz="24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</a:t>
            </a:r>
            <a:endParaRPr lang="en-US" altLang="ja-JP" sz="24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9A6D81C-F6EB-2F49-3BB6-3086CAB223A8}"/>
              </a:ext>
            </a:extLst>
          </p:cNvPr>
          <p:cNvSpPr txBox="1"/>
          <p:nvPr/>
        </p:nvSpPr>
        <p:spPr>
          <a:xfrm>
            <a:off x="8121352" y="305571"/>
            <a:ext cx="16089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solidFill>
                  <a:schemeClr val="accent6">
                    <a:lumMod val="50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入園を検討されている保護者様、</a:t>
            </a:r>
            <a:r>
              <a:rPr kumimoji="1" lang="en-US" altLang="ja-JP" sz="1400" dirty="0">
                <a:solidFill>
                  <a:schemeClr val="accent6">
                    <a:lumMod val="50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0,1,2</a:t>
            </a:r>
            <a:r>
              <a:rPr kumimoji="1" lang="ja-JP" altLang="en-US" sz="1400" dirty="0">
                <a:solidFill>
                  <a:schemeClr val="accent6">
                    <a:lumMod val="50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歳児の</a:t>
            </a:r>
            <a:endParaRPr kumimoji="1" lang="en-US" altLang="ja-JP" sz="1400" dirty="0">
              <a:solidFill>
                <a:schemeClr val="accent6">
                  <a:lumMod val="50000"/>
                </a:schemeClr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kumimoji="1" lang="ja-JP" altLang="en-US" sz="1400" dirty="0">
                <a:solidFill>
                  <a:schemeClr val="accent6">
                    <a:lumMod val="50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お子様の皆様へ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3E5AC5FB-1BE7-BA3A-C942-B80EE12FE274}"/>
              </a:ext>
            </a:extLst>
          </p:cNvPr>
          <p:cNvSpPr txBox="1"/>
          <p:nvPr/>
        </p:nvSpPr>
        <p:spPr>
          <a:xfrm>
            <a:off x="1856656" y="5756453"/>
            <a:ext cx="574139" cy="776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D8F821A3-83FC-7D36-724D-02992B1A85F5}"/>
              </a:ext>
            </a:extLst>
          </p:cNvPr>
          <p:cNvSpPr txBox="1"/>
          <p:nvPr/>
        </p:nvSpPr>
        <p:spPr>
          <a:xfrm>
            <a:off x="4624972" y="6059597"/>
            <a:ext cx="2198103" cy="404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pic>
        <p:nvPicPr>
          <p:cNvPr id="17" name="Picture 9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00" t="51074" r="-7300" b="33738"/>
          <a:stretch/>
        </p:blipFill>
        <p:spPr bwMode="auto">
          <a:xfrm rot="20818097">
            <a:off x="-74271" y="4275070"/>
            <a:ext cx="848654" cy="151909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062"/>
          <a:stretch/>
        </p:blipFill>
        <p:spPr bwMode="auto">
          <a:xfrm rot="20527329">
            <a:off x="1798428" y="3074817"/>
            <a:ext cx="714809" cy="134260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9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3" t="68649" r="-3283" b="13872"/>
          <a:stretch/>
        </p:blipFill>
        <p:spPr bwMode="auto">
          <a:xfrm rot="20690306">
            <a:off x="7453292" y="4400369"/>
            <a:ext cx="601263" cy="123862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9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3" t="85221" r="-713" b="-166"/>
          <a:stretch/>
        </p:blipFill>
        <p:spPr bwMode="auto">
          <a:xfrm rot="21353948">
            <a:off x="9296325" y="3001543"/>
            <a:ext cx="702447" cy="123728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1726C9B-C897-945C-4DA1-CF4730972720}"/>
              </a:ext>
            </a:extLst>
          </p:cNvPr>
          <p:cNvSpPr txBox="1"/>
          <p:nvPr/>
        </p:nvSpPr>
        <p:spPr>
          <a:xfrm>
            <a:off x="490449" y="1917226"/>
            <a:ext cx="92599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日程：</a:t>
            </a:r>
            <a:r>
              <a:rPr lang="en-US" altLang="ja-JP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5</a:t>
            </a:r>
            <a:r>
              <a:rPr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lang="en-US" altLang="ja-JP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7</a:t>
            </a:r>
            <a:r>
              <a:rPr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日、</a:t>
            </a:r>
            <a:r>
              <a:rPr lang="en-US" altLang="ja-JP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8</a:t>
            </a:r>
            <a:r>
              <a:rPr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日、</a:t>
            </a:r>
            <a:r>
              <a:rPr lang="en-US" altLang="ja-JP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11</a:t>
            </a:r>
            <a:r>
              <a:rPr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日、</a:t>
            </a:r>
            <a:r>
              <a:rPr lang="en-US" altLang="ja-JP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12</a:t>
            </a:r>
            <a:r>
              <a:rPr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日、</a:t>
            </a:r>
            <a:r>
              <a:rPr lang="en-US" altLang="ja-JP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14</a:t>
            </a:r>
            <a:r>
              <a:rPr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日、</a:t>
            </a:r>
            <a:endParaRPr lang="en-US" altLang="ja-JP" sz="3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  </a:t>
            </a:r>
            <a:r>
              <a:rPr lang="en-US" altLang="ja-JP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21</a:t>
            </a:r>
            <a:r>
              <a:rPr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日、</a:t>
            </a:r>
            <a:r>
              <a:rPr kumimoji="1" lang="en-US" altLang="ja-JP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25</a:t>
            </a:r>
            <a:r>
              <a:rPr kumimoji="1"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日、</a:t>
            </a:r>
            <a:r>
              <a:rPr kumimoji="1" lang="en-US" altLang="ja-JP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26</a:t>
            </a:r>
            <a:r>
              <a:rPr kumimoji="1"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　　　　　　　　　　　　</a:t>
            </a:r>
            <a:endParaRPr kumimoji="1" lang="en-US" altLang="ja-JP" sz="3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時間：</a:t>
            </a:r>
            <a:r>
              <a:rPr kumimoji="1" lang="en-US" altLang="ja-JP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9</a:t>
            </a:r>
            <a:r>
              <a:rPr kumimoji="1"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：</a:t>
            </a:r>
            <a:r>
              <a:rPr kumimoji="1" lang="en-US" altLang="ja-JP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50</a:t>
            </a:r>
            <a:r>
              <a:rPr kumimoji="1"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～</a:t>
            </a:r>
            <a:r>
              <a:rPr kumimoji="1" lang="en-US" altLang="ja-JP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10</a:t>
            </a:r>
            <a:r>
              <a:rPr kumimoji="1"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：</a:t>
            </a:r>
            <a:r>
              <a:rPr kumimoji="1" lang="en-US" altLang="ja-JP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50</a:t>
            </a:r>
            <a:endParaRPr kumimoji="1" lang="ja-JP" altLang="en-US" sz="3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9134146-3CCA-ABDA-E17F-40A3F9F41C87}"/>
              </a:ext>
            </a:extLst>
          </p:cNvPr>
          <p:cNvSpPr txBox="1"/>
          <p:nvPr/>
        </p:nvSpPr>
        <p:spPr>
          <a:xfrm>
            <a:off x="2641340" y="3549356"/>
            <a:ext cx="207893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保育園に入る前って「どんなところかな？」「うちの子、慣れてくれるかな？」心配なことや不安なことがいっぱいかもしれません。実際に来ていただいて、園の雰囲気を見ていただき、園児と一緒に活動してみませんか？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F349DA2-5340-4569-14B5-6D9921AE2E8B}"/>
              </a:ext>
            </a:extLst>
          </p:cNvPr>
          <p:cNvSpPr txBox="1"/>
          <p:nvPr/>
        </p:nvSpPr>
        <p:spPr>
          <a:xfrm>
            <a:off x="5168736" y="3556409"/>
            <a:ext cx="2233866" cy="1212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今月は、園児と一緒に手形・足型アート大きくなったかな、誕生日会を楽しもうを予定しています。</a:t>
            </a:r>
            <a:endParaRPr kumimoji="1" lang="en-US" altLang="ja-JP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是非、お越しくださいね。</a:t>
            </a:r>
            <a:endParaRPr kumimoji="1" lang="en-US" altLang="ja-JP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A68C1B38-2651-7579-8BC9-E4B8547792D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9509" y="5535483"/>
            <a:ext cx="1469617" cy="1287448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A1B1C876-BBB7-26B2-EED4-4882C8A00D93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77" t="5377" r="6453" b="4302"/>
          <a:stretch/>
        </p:blipFill>
        <p:spPr bwMode="auto">
          <a:xfrm>
            <a:off x="8655150" y="5714310"/>
            <a:ext cx="1068312" cy="109531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テキスト ボックス 9">
            <a:extLst>
              <a:ext uri="{FF2B5EF4-FFF2-40B4-BE49-F238E27FC236}">
                <a16:creationId xmlns:a16="http://schemas.microsoft.com/office/drawing/2014/main" id="{68E75340-BECE-4E04-F4E1-4C365F0BB3F4}"/>
              </a:ext>
            </a:extLst>
          </p:cNvPr>
          <p:cNvSpPr txBox="1"/>
          <p:nvPr/>
        </p:nvSpPr>
        <p:spPr>
          <a:xfrm>
            <a:off x="8553159" y="5408655"/>
            <a:ext cx="1352841" cy="242456"/>
          </a:xfrm>
          <a:prstGeom prst="rect">
            <a:avLst/>
          </a:prstGeom>
          <a:solidFill>
            <a:schemeClr val="lt1"/>
          </a:solidFill>
          <a:ln w="6350">
            <a:solidFill>
              <a:schemeClr val="bg1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indent="101600" algn="just">
              <a:buNone/>
            </a:pPr>
            <a:r>
              <a:rPr lang="ja-JP" sz="800" kern="100" dirty="0">
                <a:effectLst/>
                <a:latin typeface="游明朝" panose="02020400000000000000" pitchFamily="18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ホームページはこちら</a:t>
            </a:r>
            <a:endParaRPr 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743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5F91E6D64967B45A476435959A92728" ma:contentTypeVersion="11" ma:contentTypeDescription="新しいドキュメントを作成します。" ma:contentTypeScope="" ma:versionID="e99f5d65a3f663715c197c47eaa17e5d">
  <xsd:schema xmlns:xsd="http://www.w3.org/2001/XMLSchema" xmlns:xs="http://www.w3.org/2001/XMLSchema" xmlns:p="http://schemas.microsoft.com/office/2006/metadata/properties" xmlns:ns2="d92d1e54-686c-491e-be27-5b51ba6e8c84" xmlns:ns3="fe85a014-0ad3-4f21-8254-d413d8f7523f" targetNamespace="http://schemas.microsoft.com/office/2006/metadata/properties" ma:root="true" ma:fieldsID="27bd3c91f78e144e4e8840de438561ee" ns2:_="" ns3:_="">
    <xsd:import namespace="d92d1e54-686c-491e-be27-5b51ba6e8c84"/>
    <xsd:import namespace="fe85a014-0ad3-4f21-8254-d413d8f752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2d1e54-686c-491e-be27-5b51ba6e8c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007de796-b30b-44d5-8819-c35727e7029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85a014-0ad3-4f21-8254-d413d8f7523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97f43c2-bcfd-4a43-82b4-dcabcf9dbe02}" ma:internalName="TaxCatchAll" ma:showField="CatchAllData" ma:web="fe85a014-0ad3-4f21-8254-d413d8f752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e85a014-0ad3-4f21-8254-d413d8f7523f" xsi:nil="true"/>
    <lcf76f155ced4ddcb4097134ff3c332f xmlns="d92d1e54-686c-491e-be27-5b51ba6e8c84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9454DDB-5251-4EB9-B3CD-D2E08DC920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2d1e54-686c-491e-be27-5b51ba6e8c84"/>
    <ds:schemaRef ds:uri="fe85a014-0ad3-4f21-8254-d413d8f752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93FCC5F-2156-4538-90C2-548E393713F0}">
  <ds:schemaRefs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purl.org/dc/elements/1.1/"/>
    <ds:schemaRef ds:uri="http://purl.org/dc/terms/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fe85a014-0ad3-4f21-8254-d413d8f7523f"/>
    <ds:schemaRef ds:uri="d92d1e54-686c-491e-be27-5b51ba6e8c84"/>
  </ds:schemaRefs>
</ds:datastoreItem>
</file>

<file path=customXml/itemProps3.xml><?xml version="1.0" encoding="utf-8"?>
<ds:datastoreItem xmlns:ds="http://schemas.openxmlformats.org/officeDocument/2006/customXml" ds:itemID="{BD4C85B3-7FE3-47A1-B020-43ED6290338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1151</TotalTime>
  <Words>197</Words>
  <Application>Microsoft Office PowerPoint</Application>
  <PresentationFormat>A4 210 x 297 mm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HGP創英角ﾎﾟｯﾌﾟ体</vt:lpstr>
      <vt:lpstr>HGS創英角ﾎﾟｯﾌﾟ体</vt:lpstr>
      <vt:lpstr>HG丸ｺﾞｼｯｸM-PRO</vt:lpstr>
      <vt:lpstr>ＭＳ Ｐゴシック</vt:lpstr>
      <vt:lpstr>游ゴシック</vt:lpstr>
      <vt:lpstr>游明朝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Nichii</dc:creator>
  <cp:lastModifiedBy>NKみずえ小規模保育園</cp:lastModifiedBy>
  <cp:revision>87</cp:revision>
  <cp:lastPrinted>2022-02-21T23:18:51Z</cp:lastPrinted>
  <dcterms:created xsi:type="dcterms:W3CDTF">2018-02-06T08:01:32Z</dcterms:created>
  <dcterms:modified xsi:type="dcterms:W3CDTF">2026-04-21T06:51:02Z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0x010100E5F91E6D64967B45A476435959A92728</vt:lpwstr>
  </property>
</Properties>
</file>