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Lst>
  <p:sldSz cx="7556500" cy="10693400"/>
  <p:notesSz cx="6858000" cy="9144000"/>
  <p:embeddedFontLst>
    <p:embeddedFont>
      <p:font typeface="M Plus Rounded Black" panose="020B0600070205080204" charset="-128"/>
      <p:regular r:id="rId6"/>
    </p:embeddedFont>
    <p:embeddedFont>
      <p:font typeface="Rounded M+ Bold" panose="020B0600070205080204" charset="-128"/>
      <p:regular r:id="rId7"/>
    </p:embeddedFont>
    <p:embeddedFont>
      <p:font typeface="はなぞめ" panose="020B0600070205080204" charset="-128"/>
      <p:regular r:id="rId8"/>
    </p:embeddedFont>
    <p:embeddedFont>
      <p:font typeface="メイリオ" panose="020B0604030504040204" pitchFamily="50" charset="-128"/>
      <p:regular r:id="rId9"/>
      <p:bold r:id="rId10"/>
      <p:italic r:id="rId11"/>
      <p:boldItalic r:id="rId1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1032"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3.fntdata"/><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font" Target="fonts/font2.fntdata"/><Relationship Id="rId12"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font" Target="fonts/font1.fntdata"/><Relationship Id="rId11" Type="http://schemas.openxmlformats.org/officeDocument/2006/relationships/font" Target="fonts/font6.fntdata"/><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font" Target="fonts/font4.fntdata"/><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jpe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png"/><Relationship Id="rId27"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BF6FF"/>
        </a:solidFill>
        <a:effectLst/>
      </p:bgPr>
    </p:bg>
    <p:spTree>
      <p:nvGrpSpPr>
        <p:cNvPr id="1" name=""/>
        <p:cNvGrpSpPr/>
        <p:nvPr/>
      </p:nvGrpSpPr>
      <p:grpSpPr>
        <a:xfrm>
          <a:off x="0" y="0"/>
          <a:ext cx="0" cy="0"/>
          <a:chOff x="0" y="0"/>
          <a:chExt cx="0" cy="0"/>
        </a:xfrm>
      </p:grpSpPr>
      <p:pic>
        <p:nvPicPr>
          <p:cNvPr id="86" name="図 85">
            <a:extLst>
              <a:ext uri="{FF2B5EF4-FFF2-40B4-BE49-F238E27FC236}">
                <a16:creationId xmlns:a16="http://schemas.microsoft.com/office/drawing/2014/main" id="{2C17BA0F-4FA0-5647-7824-25AC7C5C1E92}"/>
              </a:ext>
            </a:extLst>
          </p:cNvPr>
          <p:cNvPicPr>
            <a:picLocks noChangeAspect="1"/>
          </p:cNvPicPr>
          <p:nvPr/>
        </p:nvPicPr>
        <p:blipFill rotWithShape="1">
          <a:blip r:embed="rId2"/>
          <a:srcRect l="19144" t="-2357" r="-3153" b="2357"/>
          <a:stretch/>
        </p:blipFill>
        <p:spPr>
          <a:xfrm>
            <a:off x="0" y="-128776"/>
            <a:ext cx="6998448" cy="3265888"/>
          </a:xfrm>
          <a:prstGeom prst="rect">
            <a:avLst/>
          </a:prstGeom>
        </p:spPr>
      </p:pic>
      <p:pic>
        <p:nvPicPr>
          <p:cNvPr id="85" name="図 84">
            <a:extLst>
              <a:ext uri="{FF2B5EF4-FFF2-40B4-BE49-F238E27FC236}">
                <a16:creationId xmlns:a16="http://schemas.microsoft.com/office/drawing/2014/main" id="{C901C202-3CE6-A639-28E5-88F9E7357769}"/>
              </a:ext>
            </a:extLst>
          </p:cNvPr>
          <p:cNvPicPr>
            <a:picLocks noChangeAspect="1"/>
          </p:cNvPicPr>
          <p:nvPr/>
        </p:nvPicPr>
        <p:blipFill rotWithShape="1">
          <a:blip r:embed="rId3"/>
          <a:srcRect l="35838" t="5500" r="-180" b="-5500"/>
          <a:stretch/>
        </p:blipFill>
        <p:spPr>
          <a:xfrm>
            <a:off x="-1" y="440543"/>
            <a:ext cx="5163029" cy="6064732"/>
          </a:xfrm>
          <a:prstGeom prst="rect">
            <a:avLst/>
          </a:prstGeom>
        </p:spPr>
      </p:pic>
      <p:pic>
        <p:nvPicPr>
          <p:cNvPr id="83" name="図 82">
            <a:extLst>
              <a:ext uri="{FF2B5EF4-FFF2-40B4-BE49-F238E27FC236}">
                <a16:creationId xmlns:a16="http://schemas.microsoft.com/office/drawing/2014/main" id="{63E1E11F-DD87-004F-F87B-FAFED3A70558}"/>
              </a:ext>
            </a:extLst>
          </p:cNvPr>
          <p:cNvPicPr>
            <a:picLocks noChangeAspect="1"/>
          </p:cNvPicPr>
          <p:nvPr/>
        </p:nvPicPr>
        <p:blipFill rotWithShape="1">
          <a:blip r:embed="rId4"/>
          <a:srcRect l="135" t="13514" r="25785" b="-491"/>
          <a:stretch/>
        </p:blipFill>
        <p:spPr>
          <a:xfrm>
            <a:off x="1894920" y="271642"/>
            <a:ext cx="5732279" cy="5086645"/>
          </a:xfrm>
          <a:prstGeom prst="rect">
            <a:avLst/>
          </a:prstGeom>
        </p:spPr>
      </p:pic>
      <p:pic>
        <p:nvPicPr>
          <p:cNvPr id="80" name="図 79">
            <a:extLst>
              <a:ext uri="{FF2B5EF4-FFF2-40B4-BE49-F238E27FC236}">
                <a16:creationId xmlns:a16="http://schemas.microsoft.com/office/drawing/2014/main" id="{DD2D4E30-4358-E8F9-9286-F80F8789AC49}"/>
              </a:ext>
            </a:extLst>
          </p:cNvPr>
          <p:cNvPicPr>
            <a:picLocks noChangeAspect="1"/>
          </p:cNvPicPr>
          <p:nvPr/>
        </p:nvPicPr>
        <p:blipFill rotWithShape="1">
          <a:blip r:embed="rId5"/>
          <a:srcRect l="1892" t="62269" r="29670" b="-2510"/>
          <a:stretch/>
        </p:blipFill>
        <p:spPr>
          <a:xfrm>
            <a:off x="1974581" y="-51181"/>
            <a:ext cx="5581919" cy="2480535"/>
          </a:xfrm>
          <a:prstGeom prst="rect">
            <a:avLst/>
          </a:prstGeom>
        </p:spPr>
      </p:pic>
      <p:pic>
        <p:nvPicPr>
          <p:cNvPr id="78" name="図 77">
            <a:extLst>
              <a:ext uri="{FF2B5EF4-FFF2-40B4-BE49-F238E27FC236}">
                <a16:creationId xmlns:a16="http://schemas.microsoft.com/office/drawing/2014/main" id="{F1535D61-24A5-22F9-7114-28C933C491EF}"/>
              </a:ext>
            </a:extLst>
          </p:cNvPr>
          <p:cNvPicPr>
            <a:picLocks noChangeAspect="1"/>
          </p:cNvPicPr>
          <p:nvPr/>
        </p:nvPicPr>
        <p:blipFill rotWithShape="1">
          <a:blip r:embed="rId6"/>
          <a:srcRect r="14162"/>
          <a:stretch/>
        </p:blipFill>
        <p:spPr>
          <a:xfrm>
            <a:off x="5737742" y="7146020"/>
            <a:ext cx="1826370" cy="1755800"/>
          </a:xfrm>
          <a:prstGeom prst="rect">
            <a:avLst/>
          </a:prstGeom>
        </p:spPr>
      </p:pic>
      <p:pic>
        <p:nvPicPr>
          <p:cNvPr id="77" name="図 76">
            <a:extLst>
              <a:ext uri="{FF2B5EF4-FFF2-40B4-BE49-F238E27FC236}">
                <a16:creationId xmlns:a16="http://schemas.microsoft.com/office/drawing/2014/main" id="{D07A646A-C64F-4499-3E11-579822465E0A}"/>
              </a:ext>
            </a:extLst>
          </p:cNvPr>
          <p:cNvPicPr>
            <a:picLocks noChangeAspect="1"/>
          </p:cNvPicPr>
          <p:nvPr/>
        </p:nvPicPr>
        <p:blipFill rotWithShape="1">
          <a:blip r:embed="rId7"/>
          <a:srcRect r="16141"/>
          <a:stretch/>
        </p:blipFill>
        <p:spPr>
          <a:xfrm>
            <a:off x="1876521" y="4703523"/>
            <a:ext cx="5679979" cy="4621169"/>
          </a:xfrm>
          <a:prstGeom prst="rect">
            <a:avLst/>
          </a:prstGeom>
        </p:spPr>
      </p:pic>
      <p:pic>
        <p:nvPicPr>
          <p:cNvPr id="76" name="図 75">
            <a:extLst>
              <a:ext uri="{FF2B5EF4-FFF2-40B4-BE49-F238E27FC236}">
                <a16:creationId xmlns:a16="http://schemas.microsoft.com/office/drawing/2014/main" id="{1DABB3E9-39A9-B0E3-2F33-ACB0B61D1191}"/>
              </a:ext>
            </a:extLst>
          </p:cNvPr>
          <p:cNvPicPr>
            <a:picLocks noChangeAspect="1"/>
          </p:cNvPicPr>
          <p:nvPr/>
        </p:nvPicPr>
        <p:blipFill rotWithShape="1">
          <a:blip r:embed="rId8"/>
          <a:srcRect l="42251"/>
          <a:stretch/>
        </p:blipFill>
        <p:spPr>
          <a:xfrm>
            <a:off x="0" y="8526432"/>
            <a:ext cx="1228730" cy="1761897"/>
          </a:xfrm>
          <a:prstGeom prst="rect">
            <a:avLst/>
          </a:prstGeom>
        </p:spPr>
      </p:pic>
      <p:pic>
        <p:nvPicPr>
          <p:cNvPr id="75" name="図 74">
            <a:extLst>
              <a:ext uri="{FF2B5EF4-FFF2-40B4-BE49-F238E27FC236}">
                <a16:creationId xmlns:a16="http://schemas.microsoft.com/office/drawing/2014/main" id="{9F98A1DA-D3DF-E93C-5A4B-ACA90E735F55}"/>
              </a:ext>
            </a:extLst>
          </p:cNvPr>
          <p:cNvPicPr>
            <a:picLocks noChangeAspect="1"/>
          </p:cNvPicPr>
          <p:nvPr/>
        </p:nvPicPr>
        <p:blipFill rotWithShape="1">
          <a:blip r:embed="rId9"/>
          <a:srcRect l="9710" r="34877" b="10717"/>
          <a:stretch/>
        </p:blipFill>
        <p:spPr>
          <a:xfrm>
            <a:off x="64428" y="4234102"/>
            <a:ext cx="7556500" cy="6232039"/>
          </a:xfrm>
          <a:prstGeom prst="rect">
            <a:avLst/>
          </a:prstGeom>
        </p:spPr>
      </p:pic>
      <p:grpSp>
        <p:nvGrpSpPr>
          <p:cNvPr id="15" name="Group 15"/>
          <p:cNvGrpSpPr/>
          <p:nvPr/>
        </p:nvGrpSpPr>
        <p:grpSpPr>
          <a:xfrm>
            <a:off x="4635309" y="3131738"/>
            <a:ext cx="2735773" cy="2659985"/>
            <a:chOff x="0" y="0"/>
            <a:chExt cx="12700000" cy="12700000"/>
          </a:xfrm>
        </p:grpSpPr>
        <p:sp>
          <p:nvSpPr>
            <p:cNvPr id="16" name="Freeform 16"/>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10"/>
              <a:stretch>
                <a:fillRect l="-25133" r="-14092"/>
              </a:stretch>
            </a:blipFill>
          </p:spPr>
          <p:txBody>
            <a:bodyPr/>
            <a:lstStyle/>
            <a:p>
              <a:endParaRPr lang="ja-JP" altLang="en-US"/>
            </a:p>
          </p:txBody>
        </p:sp>
      </p:grpSp>
      <p:sp>
        <p:nvSpPr>
          <p:cNvPr id="17" name="AutoShape 17"/>
          <p:cNvSpPr/>
          <p:nvPr/>
        </p:nvSpPr>
        <p:spPr>
          <a:xfrm flipV="1">
            <a:off x="407946" y="2037897"/>
            <a:ext cx="5840968" cy="644849"/>
          </a:xfrm>
          <a:prstGeom prst="line">
            <a:avLst/>
          </a:prstGeom>
          <a:ln w="209550" cap="flat">
            <a:solidFill>
              <a:srgbClr val="F3E03D">
                <a:alpha val="36863"/>
              </a:srgbClr>
            </a:solidFill>
            <a:prstDash val="solid"/>
            <a:headEnd type="none" w="sm" len="sm"/>
            <a:tailEnd type="none" w="sm" len="sm"/>
          </a:ln>
        </p:spPr>
        <p:txBody>
          <a:bodyPr/>
          <a:lstStyle/>
          <a:p>
            <a:endParaRPr lang="ja-JP" altLang="en-US"/>
          </a:p>
        </p:txBody>
      </p:sp>
      <p:grpSp>
        <p:nvGrpSpPr>
          <p:cNvPr id="18" name="Group 18"/>
          <p:cNvGrpSpPr/>
          <p:nvPr/>
        </p:nvGrpSpPr>
        <p:grpSpPr>
          <a:xfrm>
            <a:off x="964659" y="8509739"/>
            <a:ext cx="997793" cy="997793"/>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CEF"/>
            </a:solidFill>
          </p:spPr>
          <p:txBody>
            <a:bodyPr/>
            <a:lstStyle/>
            <a:p>
              <a:endParaRPr lang="ja-JP" altLang="en-US"/>
            </a:p>
          </p:txBody>
        </p:sp>
        <p:sp>
          <p:nvSpPr>
            <p:cNvPr id="20" name="TextBox 20"/>
            <p:cNvSpPr txBox="1"/>
            <p:nvPr/>
          </p:nvSpPr>
          <p:spPr>
            <a:xfrm>
              <a:off x="76200" y="66675"/>
              <a:ext cx="660400" cy="669925"/>
            </a:xfrm>
            <a:prstGeom prst="rect">
              <a:avLst/>
            </a:prstGeom>
          </p:spPr>
          <p:txBody>
            <a:bodyPr lIns="50800" tIns="50800" rIns="50800" bIns="50800" rtlCol="0" anchor="ctr"/>
            <a:lstStyle/>
            <a:p>
              <a:pPr algn="ctr">
                <a:lnSpc>
                  <a:spcPts val="2282"/>
                </a:lnSpc>
              </a:pPr>
              <a:endParaRPr/>
            </a:p>
          </p:txBody>
        </p:sp>
      </p:grpSp>
      <p:grpSp>
        <p:nvGrpSpPr>
          <p:cNvPr id="21" name="Group 21"/>
          <p:cNvGrpSpPr/>
          <p:nvPr/>
        </p:nvGrpSpPr>
        <p:grpSpPr>
          <a:xfrm>
            <a:off x="406743" y="5078636"/>
            <a:ext cx="3439982" cy="3439982"/>
            <a:chOff x="0" y="0"/>
            <a:chExt cx="12700000" cy="12700000"/>
          </a:xfrm>
        </p:grpSpPr>
        <p:sp>
          <p:nvSpPr>
            <p:cNvPr id="22" name="Freeform 22"/>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11"/>
              <a:stretch>
                <a:fillRect l="-4061" r="-35164"/>
              </a:stretch>
            </a:blipFill>
          </p:spPr>
          <p:txBody>
            <a:bodyPr/>
            <a:lstStyle/>
            <a:p>
              <a:endParaRPr lang="ja-JP" altLang="en-US"/>
            </a:p>
          </p:txBody>
        </p:sp>
      </p:grpSp>
      <p:grpSp>
        <p:nvGrpSpPr>
          <p:cNvPr id="23" name="Group 23"/>
          <p:cNvGrpSpPr/>
          <p:nvPr/>
        </p:nvGrpSpPr>
        <p:grpSpPr>
          <a:xfrm>
            <a:off x="4356198" y="8239165"/>
            <a:ext cx="2428152" cy="2471203"/>
            <a:chOff x="0" y="0"/>
            <a:chExt cx="12700000" cy="12700000"/>
          </a:xfrm>
        </p:grpSpPr>
        <p:sp>
          <p:nvSpPr>
            <p:cNvPr id="24" name="Freeform 24"/>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12"/>
              <a:stretch>
                <a:fillRect l="-37385" r="-1840"/>
              </a:stretch>
            </a:blipFill>
          </p:spPr>
          <p:txBody>
            <a:bodyPr/>
            <a:lstStyle/>
            <a:p>
              <a:endParaRPr lang="ja-JP" altLang="en-US" dirty="0"/>
            </a:p>
          </p:txBody>
        </p:sp>
      </p:grpSp>
      <p:sp>
        <p:nvSpPr>
          <p:cNvPr id="27" name="TextBox 27"/>
          <p:cNvSpPr txBox="1"/>
          <p:nvPr/>
        </p:nvSpPr>
        <p:spPr>
          <a:xfrm>
            <a:off x="2686310" y="3144701"/>
            <a:ext cx="443402" cy="462621"/>
          </a:xfrm>
          <a:prstGeom prst="rect">
            <a:avLst/>
          </a:prstGeom>
        </p:spPr>
        <p:txBody>
          <a:bodyPr lIns="29044" tIns="29044" rIns="29044" bIns="29044" rtlCol="0" anchor="ctr"/>
          <a:lstStyle/>
          <a:p>
            <a:pPr algn="ctr">
              <a:lnSpc>
                <a:spcPts val="1885"/>
              </a:lnSpc>
              <a:spcBef>
                <a:spcPct val="0"/>
              </a:spcBef>
            </a:pPr>
            <a:endParaRPr dirty="0"/>
          </a:p>
        </p:txBody>
      </p:sp>
      <p:grpSp>
        <p:nvGrpSpPr>
          <p:cNvPr id="29" name="Group 29"/>
          <p:cNvGrpSpPr/>
          <p:nvPr/>
        </p:nvGrpSpPr>
        <p:grpSpPr>
          <a:xfrm>
            <a:off x="235197" y="4010790"/>
            <a:ext cx="4596990" cy="872034"/>
            <a:chOff x="0" y="0"/>
            <a:chExt cx="6129319" cy="1162714"/>
          </a:xfrm>
        </p:grpSpPr>
        <p:sp>
          <p:nvSpPr>
            <p:cNvPr id="30" name="TextBox 30"/>
            <p:cNvSpPr txBox="1"/>
            <p:nvPr/>
          </p:nvSpPr>
          <p:spPr>
            <a:xfrm>
              <a:off x="650685" y="0"/>
              <a:ext cx="5478634" cy="1162714"/>
            </a:xfrm>
            <a:prstGeom prst="rect">
              <a:avLst/>
            </a:prstGeom>
          </p:spPr>
          <p:txBody>
            <a:bodyPr wrap="square" lIns="0" tIns="0" rIns="0" bIns="0" rtlCol="0" anchor="t">
              <a:spAutoFit/>
            </a:bodyPr>
            <a:lstStyle/>
            <a:p>
              <a:pPr marL="0" lvl="0" indent="0">
                <a:lnSpc>
                  <a:spcPts val="3359"/>
                </a:lnSpc>
                <a:spcBef>
                  <a:spcPct val="0"/>
                </a:spcBef>
              </a:pPr>
              <a:r>
                <a:rPr lang="en-US" sz="2870" dirty="0" err="1">
                  <a:solidFill>
                    <a:srgbClr val="249FCB"/>
                  </a:solidFill>
                  <a:ea typeface="はなぞめ"/>
                </a:rPr>
                <a:t>ニチイキッズ</a:t>
              </a:r>
              <a:r>
                <a:rPr lang="ja-JP" altLang="en-US" sz="2870" dirty="0">
                  <a:solidFill>
                    <a:srgbClr val="249FCB"/>
                  </a:solidFill>
                  <a:ea typeface="はなぞめ"/>
                </a:rPr>
                <a:t>さわやか</a:t>
              </a:r>
              <a:endParaRPr lang="en-US" altLang="ja-JP" sz="2870" dirty="0">
                <a:solidFill>
                  <a:srgbClr val="249FCB"/>
                </a:solidFill>
                <a:ea typeface="はなぞめ"/>
              </a:endParaRPr>
            </a:p>
            <a:p>
              <a:pPr marL="0" lvl="0" indent="0">
                <a:lnSpc>
                  <a:spcPts val="3359"/>
                </a:lnSpc>
                <a:spcBef>
                  <a:spcPct val="0"/>
                </a:spcBef>
              </a:pPr>
              <a:r>
                <a:rPr lang="ja-JP" altLang="en-US" sz="2870" dirty="0">
                  <a:solidFill>
                    <a:srgbClr val="249FCB"/>
                  </a:solidFill>
                  <a:ea typeface="はなぞめ"/>
                </a:rPr>
                <a:t>日本橋浜町保育園</a:t>
              </a:r>
              <a:endParaRPr lang="en-US" sz="2870" u="none" strike="noStrike" dirty="0">
                <a:solidFill>
                  <a:srgbClr val="249FCB"/>
                </a:solidFill>
                <a:latin typeface="はなぞめ"/>
              </a:endParaRPr>
            </a:p>
          </p:txBody>
        </p:sp>
        <p:sp>
          <p:nvSpPr>
            <p:cNvPr id="31" name="Freeform 31"/>
            <p:cNvSpPr/>
            <p:nvPr/>
          </p:nvSpPr>
          <p:spPr>
            <a:xfrm>
              <a:off x="0" y="36114"/>
              <a:ext cx="314183" cy="448833"/>
            </a:xfrm>
            <a:custGeom>
              <a:avLst/>
              <a:gdLst/>
              <a:ahLst/>
              <a:cxnLst/>
              <a:rect l="l" t="t" r="r" b="b"/>
              <a:pathLst>
                <a:path w="314183" h="448833">
                  <a:moveTo>
                    <a:pt x="0" y="0"/>
                  </a:moveTo>
                  <a:lnTo>
                    <a:pt x="314183" y="0"/>
                  </a:lnTo>
                  <a:lnTo>
                    <a:pt x="314183" y="448833"/>
                  </a:lnTo>
                  <a:lnTo>
                    <a:pt x="0" y="4488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ja-JP" altLang="en-US"/>
            </a:p>
          </p:txBody>
        </p:sp>
      </p:grpSp>
      <p:sp>
        <p:nvSpPr>
          <p:cNvPr id="32" name="TextBox 32"/>
          <p:cNvSpPr txBox="1"/>
          <p:nvPr/>
        </p:nvSpPr>
        <p:spPr>
          <a:xfrm rot="-375524">
            <a:off x="-68682" y="422553"/>
            <a:ext cx="6678034" cy="1327482"/>
          </a:xfrm>
          <a:prstGeom prst="rect">
            <a:avLst/>
          </a:prstGeom>
        </p:spPr>
        <p:txBody>
          <a:bodyPr lIns="0" tIns="0" rIns="0" bIns="0" rtlCol="0" anchor="t">
            <a:spAutoFit/>
          </a:bodyPr>
          <a:lstStyle/>
          <a:p>
            <a:pPr algn="ctr">
              <a:lnSpc>
                <a:spcPts val="9851"/>
              </a:lnSpc>
            </a:pPr>
            <a:r>
              <a:rPr lang="en-US" sz="8420" spc="75">
                <a:solidFill>
                  <a:srgbClr val="000000"/>
                </a:solidFill>
                <a:ea typeface="M Plus Rounded Black"/>
              </a:rPr>
              <a:t>子育てひろば</a:t>
            </a:r>
          </a:p>
        </p:txBody>
      </p:sp>
      <p:sp>
        <p:nvSpPr>
          <p:cNvPr id="33" name="TextBox 33"/>
          <p:cNvSpPr txBox="1"/>
          <p:nvPr/>
        </p:nvSpPr>
        <p:spPr>
          <a:xfrm rot="-375524">
            <a:off x="-49929" y="422553"/>
            <a:ext cx="6678034" cy="1327482"/>
          </a:xfrm>
          <a:prstGeom prst="rect">
            <a:avLst/>
          </a:prstGeom>
        </p:spPr>
        <p:txBody>
          <a:bodyPr lIns="0" tIns="0" rIns="0" bIns="0" rtlCol="0" anchor="t">
            <a:spAutoFit/>
          </a:bodyPr>
          <a:lstStyle/>
          <a:p>
            <a:pPr algn="ctr">
              <a:lnSpc>
                <a:spcPts val="9851"/>
              </a:lnSpc>
            </a:pPr>
            <a:r>
              <a:rPr lang="en-US" sz="8420" spc="75" dirty="0" err="1">
                <a:solidFill>
                  <a:srgbClr val="000000"/>
                </a:solidFill>
                <a:ea typeface="M Plus Rounded Black"/>
              </a:rPr>
              <a:t>子育てひろば</a:t>
            </a:r>
            <a:endParaRPr lang="en-US" sz="8420" spc="75" dirty="0">
              <a:solidFill>
                <a:srgbClr val="000000"/>
              </a:solidFill>
              <a:ea typeface="M Plus Rounded Black"/>
            </a:endParaRPr>
          </a:p>
        </p:txBody>
      </p:sp>
      <p:sp>
        <p:nvSpPr>
          <p:cNvPr id="34" name="TextBox 34"/>
          <p:cNvSpPr txBox="1"/>
          <p:nvPr/>
        </p:nvSpPr>
        <p:spPr>
          <a:xfrm rot="-375524">
            <a:off x="180792" y="1813888"/>
            <a:ext cx="6645310" cy="500137"/>
          </a:xfrm>
          <a:prstGeom prst="rect">
            <a:avLst/>
          </a:prstGeom>
        </p:spPr>
        <p:txBody>
          <a:bodyPr wrap="square" lIns="0" tIns="0" rIns="0" bIns="0" rtlCol="0" anchor="t">
            <a:spAutoFit/>
          </a:bodyPr>
          <a:lstStyle/>
          <a:p>
            <a:pPr algn="ctr">
              <a:lnSpc>
                <a:spcPts val="3919"/>
              </a:lnSpc>
            </a:pPr>
            <a:r>
              <a:rPr lang="en-US" sz="3350" spc="30" dirty="0" err="1">
                <a:solidFill>
                  <a:srgbClr val="000000"/>
                </a:solidFill>
                <a:ea typeface="M Plus Rounded Black"/>
              </a:rPr>
              <a:t>リトミック・英語レッスン</a:t>
            </a:r>
            <a:r>
              <a:rPr lang="ja-JP" altLang="en-US" sz="3350" spc="30" dirty="0">
                <a:solidFill>
                  <a:srgbClr val="000000"/>
                </a:solidFill>
                <a:ea typeface="M Plus Rounded Black"/>
              </a:rPr>
              <a:t>体験会</a:t>
            </a:r>
            <a:endParaRPr lang="en-US" sz="3350" spc="30" dirty="0">
              <a:solidFill>
                <a:srgbClr val="000000"/>
              </a:solidFill>
              <a:ea typeface="M Plus Rounded Black"/>
            </a:endParaRPr>
          </a:p>
        </p:txBody>
      </p:sp>
      <p:sp>
        <p:nvSpPr>
          <p:cNvPr id="35" name="Freeform 35"/>
          <p:cNvSpPr/>
          <p:nvPr/>
        </p:nvSpPr>
        <p:spPr>
          <a:xfrm>
            <a:off x="6589648" y="1805371"/>
            <a:ext cx="732608" cy="554951"/>
          </a:xfrm>
          <a:custGeom>
            <a:avLst/>
            <a:gdLst/>
            <a:ahLst/>
            <a:cxnLst/>
            <a:rect l="l" t="t" r="r" b="b"/>
            <a:pathLst>
              <a:path w="732608" h="554951">
                <a:moveTo>
                  <a:pt x="0" y="0"/>
                </a:moveTo>
                <a:lnTo>
                  <a:pt x="732608" y="0"/>
                </a:lnTo>
                <a:lnTo>
                  <a:pt x="732608" y="554950"/>
                </a:lnTo>
                <a:lnTo>
                  <a:pt x="0" y="5549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ja-JP" altLang="en-US"/>
          </a:p>
        </p:txBody>
      </p:sp>
      <p:sp>
        <p:nvSpPr>
          <p:cNvPr id="36" name="Freeform 36"/>
          <p:cNvSpPr/>
          <p:nvPr/>
        </p:nvSpPr>
        <p:spPr>
          <a:xfrm>
            <a:off x="6800499" y="3290782"/>
            <a:ext cx="822474" cy="737143"/>
          </a:xfrm>
          <a:custGeom>
            <a:avLst/>
            <a:gdLst/>
            <a:ahLst/>
            <a:cxnLst/>
            <a:rect l="l" t="t" r="r" b="b"/>
            <a:pathLst>
              <a:path w="822474" h="737143">
                <a:moveTo>
                  <a:pt x="0" y="0"/>
                </a:moveTo>
                <a:lnTo>
                  <a:pt x="822474" y="0"/>
                </a:lnTo>
                <a:lnTo>
                  <a:pt x="822474" y="737143"/>
                </a:lnTo>
                <a:lnTo>
                  <a:pt x="0" y="7371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ja-JP" altLang="en-US"/>
          </a:p>
        </p:txBody>
      </p:sp>
      <p:sp>
        <p:nvSpPr>
          <p:cNvPr id="37" name="Freeform 37"/>
          <p:cNvSpPr/>
          <p:nvPr/>
        </p:nvSpPr>
        <p:spPr>
          <a:xfrm>
            <a:off x="267987" y="4880837"/>
            <a:ext cx="562378" cy="668503"/>
          </a:xfrm>
          <a:custGeom>
            <a:avLst/>
            <a:gdLst/>
            <a:ahLst/>
            <a:cxnLst/>
            <a:rect l="l" t="t" r="r" b="b"/>
            <a:pathLst>
              <a:path w="562378" h="668503">
                <a:moveTo>
                  <a:pt x="0" y="0"/>
                </a:moveTo>
                <a:lnTo>
                  <a:pt x="562378" y="0"/>
                </a:lnTo>
                <a:lnTo>
                  <a:pt x="562378" y="668504"/>
                </a:lnTo>
                <a:lnTo>
                  <a:pt x="0" y="66850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ja-JP" altLang="en-US"/>
          </a:p>
        </p:txBody>
      </p:sp>
      <p:grpSp>
        <p:nvGrpSpPr>
          <p:cNvPr id="38" name="Group 38"/>
          <p:cNvGrpSpPr/>
          <p:nvPr/>
        </p:nvGrpSpPr>
        <p:grpSpPr>
          <a:xfrm>
            <a:off x="2118305" y="9350893"/>
            <a:ext cx="430957" cy="430957"/>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E03D"/>
            </a:solidFill>
          </p:spPr>
          <p:txBody>
            <a:bodyPr/>
            <a:lstStyle/>
            <a:p>
              <a:endParaRPr lang="ja-JP" altLang="en-US"/>
            </a:p>
          </p:txBody>
        </p:sp>
        <p:sp>
          <p:nvSpPr>
            <p:cNvPr id="40" name="TextBox 40"/>
            <p:cNvSpPr txBox="1"/>
            <p:nvPr/>
          </p:nvSpPr>
          <p:spPr>
            <a:xfrm>
              <a:off x="76200" y="66675"/>
              <a:ext cx="660400" cy="669925"/>
            </a:xfrm>
            <a:prstGeom prst="rect">
              <a:avLst/>
            </a:prstGeom>
          </p:spPr>
          <p:txBody>
            <a:bodyPr lIns="50800" tIns="50800" rIns="50800" bIns="50800" rtlCol="0" anchor="ctr"/>
            <a:lstStyle/>
            <a:p>
              <a:pPr algn="ctr">
                <a:lnSpc>
                  <a:spcPts val="2282"/>
                </a:lnSpc>
              </a:pPr>
              <a:endParaRPr/>
            </a:p>
          </p:txBody>
        </p:sp>
      </p:grpSp>
      <p:grpSp>
        <p:nvGrpSpPr>
          <p:cNvPr id="44" name="Group 44"/>
          <p:cNvGrpSpPr/>
          <p:nvPr/>
        </p:nvGrpSpPr>
        <p:grpSpPr>
          <a:xfrm>
            <a:off x="5412918" y="2386330"/>
            <a:ext cx="430957" cy="430957"/>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F6FF"/>
            </a:solidFill>
          </p:spPr>
          <p:txBody>
            <a:bodyPr/>
            <a:lstStyle/>
            <a:p>
              <a:endParaRPr lang="ja-JP" altLang="en-US"/>
            </a:p>
          </p:txBody>
        </p:sp>
        <p:sp>
          <p:nvSpPr>
            <p:cNvPr id="46" name="TextBox 46"/>
            <p:cNvSpPr txBox="1"/>
            <p:nvPr/>
          </p:nvSpPr>
          <p:spPr>
            <a:xfrm>
              <a:off x="76200" y="66675"/>
              <a:ext cx="660400" cy="669925"/>
            </a:xfrm>
            <a:prstGeom prst="rect">
              <a:avLst/>
            </a:prstGeom>
          </p:spPr>
          <p:txBody>
            <a:bodyPr lIns="50800" tIns="50800" rIns="50800" bIns="50800" rtlCol="0" anchor="ctr"/>
            <a:lstStyle/>
            <a:p>
              <a:pPr algn="ctr">
                <a:lnSpc>
                  <a:spcPts val="2282"/>
                </a:lnSpc>
              </a:pPr>
              <a:endParaRPr/>
            </a:p>
          </p:txBody>
        </p:sp>
      </p:grpSp>
      <p:grpSp>
        <p:nvGrpSpPr>
          <p:cNvPr id="47" name="Group 47"/>
          <p:cNvGrpSpPr/>
          <p:nvPr/>
        </p:nvGrpSpPr>
        <p:grpSpPr>
          <a:xfrm>
            <a:off x="4832187" y="4364884"/>
            <a:ext cx="430957" cy="430957"/>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CEF"/>
            </a:solidFill>
          </p:spPr>
          <p:txBody>
            <a:bodyPr/>
            <a:lstStyle/>
            <a:p>
              <a:endParaRPr lang="ja-JP" altLang="en-US"/>
            </a:p>
          </p:txBody>
        </p:sp>
        <p:sp>
          <p:nvSpPr>
            <p:cNvPr id="49" name="TextBox 49"/>
            <p:cNvSpPr txBox="1"/>
            <p:nvPr/>
          </p:nvSpPr>
          <p:spPr>
            <a:xfrm>
              <a:off x="76200" y="66675"/>
              <a:ext cx="660400" cy="669925"/>
            </a:xfrm>
            <a:prstGeom prst="rect">
              <a:avLst/>
            </a:prstGeom>
          </p:spPr>
          <p:txBody>
            <a:bodyPr lIns="50800" tIns="50800" rIns="50800" bIns="50800" rtlCol="0" anchor="ctr"/>
            <a:lstStyle/>
            <a:p>
              <a:pPr algn="ctr">
                <a:lnSpc>
                  <a:spcPts val="2282"/>
                </a:lnSpc>
              </a:pPr>
              <a:endParaRPr/>
            </a:p>
          </p:txBody>
        </p:sp>
      </p:grpSp>
      <p:grpSp>
        <p:nvGrpSpPr>
          <p:cNvPr id="50" name="Group 50"/>
          <p:cNvGrpSpPr/>
          <p:nvPr/>
        </p:nvGrpSpPr>
        <p:grpSpPr>
          <a:xfrm>
            <a:off x="4329647" y="9901813"/>
            <a:ext cx="430957" cy="430957"/>
            <a:chOff x="0" y="0"/>
            <a:chExt cx="812800" cy="812800"/>
          </a:xfrm>
        </p:grpSpPr>
        <p:sp>
          <p:nvSpPr>
            <p:cNvPr id="51" name="Freeform 5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4C0E1"/>
            </a:solidFill>
          </p:spPr>
          <p:txBody>
            <a:bodyPr/>
            <a:lstStyle/>
            <a:p>
              <a:endParaRPr lang="ja-JP" altLang="en-US"/>
            </a:p>
          </p:txBody>
        </p:sp>
        <p:sp>
          <p:nvSpPr>
            <p:cNvPr id="52" name="TextBox 52"/>
            <p:cNvSpPr txBox="1"/>
            <p:nvPr/>
          </p:nvSpPr>
          <p:spPr>
            <a:xfrm>
              <a:off x="76200" y="66675"/>
              <a:ext cx="660400" cy="669925"/>
            </a:xfrm>
            <a:prstGeom prst="rect">
              <a:avLst/>
            </a:prstGeom>
          </p:spPr>
          <p:txBody>
            <a:bodyPr lIns="50800" tIns="50800" rIns="50800" bIns="50800" rtlCol="0" anchor="ctr"/>
            <a:lstStyle/>
            <a:p>
              <a:pPr algn="ctr">
                <a:lnSpc>
                  <a:spcPts val="2282"/>
                </a:lnSpc>
              </a:pPr>
              <a:endParaRPr/>
            </a:p>
          </p:txBody>
        </p:sp>
      </p:grpSp>
      <p:grpSp>
        <p:nvGrpSpPr>
          <p:cNvPr id="53" name="Group 53"/>
          <p:cNvGrpSpPr/>
          <p:nvPr/>
        </p:nvGrpSpPr>
        <p:grpSpPr>
          <a:xfrm>
            <a:off x="216285" y="8616907"/>
            <a:ext cx="3711279" cy="1819927"/>
            <a:chOff x="-41404" y="-18239"/>
            <a:chExt cx="1330039" cy="652221"/>
          </a:xfrm>
        </p:grpSpPr>
        <p:sp>
          <p:nvSpPr>
            <p:cNvPr id="54" name="Freeform 54"/>
            <p:cNvSpPr/>
            <p:nvPr/>
          </p:nvSpPr>
          <p:spPr>
            <a:xfrm>
              <a:off x="-41404" y="-18239"/>
              <a:ext cx="1330039" cy="535672"/>
            </a:xfrm>
            <a:custGeom>
              <a:avLst/>
              <a:gdLst/>
              <a:ahLst/>
              <a:cxnLst/>
              <a:rect l="l" t="t" r="r" b="b"/>
              <a:pathLst>
                <a:path w="1231948" h="633982">
                  <a:moveTo>
                    <a:pt x="42791" y="0"/>
                  </a:moveTo>
                  <a:lnTo>
                    <a:pt x="1189157" y="0"/>
                  </a:lnTo>
                  <a:cubicBezTo>
                    <a:pt x="1212789" y="0"/>
                    <a:pt x="1231948" y="19158"/>
                    <a:pt x="1231948" y="42791"/>
                  </a:cubicBezTo>
                  <a:lnTo>
                    <a:pt x="1231948" y="591191"/>
                  </a:lnTo>
                  <a:cubicBezTo>
                    <a:pt x="1231948" y="614824"/>
                    <a:pt x="1212789" y="633982"/>
                    <a:pt x="1189157" y="633982"/>
                  </a:cubicBezTo>
                  <a:lnTo>
                    <a:pt x="42791" y="633982"/>
                  </a:lnTo>
                  <a:cubicBezTo>
                    <a:pt x="19158" y="633982"/>
                    <a:pt x="0" y="614824"/>
                    <a:pt x="0" y="591191"/>
                  </a:cubicBezTo>
                  <a:lnTo>
                    <a:pt x="0" y="42791"/>
                  </a:lnTo>
                  <a:cubicBezTo>
                    <a:pt x="0" y="19158"/>
                    <a:pt x="19158" y="0"/>
                    <a:pt x="42791" y="0"/>
                  </a:cubicBezTo>
                  <a:close/>
                </a:path>
              </a:pathLst>
            </a:custGeom>
            <a:solidFill>
              <a:srgbClr val="FFFFFF"/>
            </a:solidFill>
          </p:spPr>
          <p:txBody>
            <a:bodyPr/>
            <a:lstStyle/>
            <a:p>
              <a:endParaRPr lang="ja-JP" altLang="en-US" dirty="0"/>
            </a:p>
          </p:txBody>
        </p:sp>
        <p:sp>
          <p:nvSpPr>
            <p:cNvPr id="55" name="TextBox 55"/>
            <p:cNvSpPr txBox="1"/>
            <p:nvPr/>
          </p:nvSpPr>
          <p:spPr>
            <a:xfrm>
              <a:off x="0" y="-9525"/>
              <a:ext cx="1231948" cy="643507"/>
            </a:xfrm>
            <a:prstGeom prst="rect">
              <a:avLst/>
            </a:prstGeom>
          </p:spPr>
          <p:txBody>
            <a:bodyPr lIns="50800" tIns="50800" rIns="50800" bIns="50800" rtlCol="0" anchor="ctr"/>
            <a:lstStyle/>
            <a:p>
              <a:pPr algn="ctr">
                <a:lnSpc>
                  <a:spcPts val="2282"/>
                </a:lnSpc>
              </a:pPr>
              <a:endParaRPr/>
            </a:p>
          </p:txBody>
        </p:sp>
      </p:grpSp>
      <p:sp>
        <p:nvSpPr>
          <p:cNvPr id="56" name="Freeform 56"/>
          <p:cNvSpPr/>
          <p:nvPr/>
        </p:nvSpPr>
        <p:spPr>
          <a:xfrm rot="1221646">
            <a:off x="1558975" y="16707"/>
            <a:ext cx="597613" cy="655817"/>
          </a:xfrm>
          <a:custGeom>
            <a:avLst/>
            <a:gdLst/>
            <a:ahLst/>
            <a:cxnLst/>
            <a:rect l="l" t="t" r="r" b="b"/>
            <a:pathLst>
              <a:path w="597613" h="655817">
                <a:moveTo>
                  <a:pt x="0" y="0"/>
                </a:moveTo>
                <a:lnTo>
                  <a:pt x="597613" y="0"/>
                </a:lnTo>
                <a:lnTo>
                  <a:pt x="597613" y="655817"/>
                </a:lnTo>
                <a:lnTo>
                  <a:pt x="0" y="655817"/>
                </a:lnTo>
                <a:lnTo>
                  <a:pt x="0" y="0"/>
                </a:lnTo>
                <a:close/>
              </a:path>
            </a:pathLst>
          </a:custGeom>
          <a:blipFill>
            <a:blip r:embed="rId21"/>
            <a:stretch>
              <a:fillRect/>
            </a:stretch>
          </a:blipFill>
        </p:spPr>
        <p:txBody>
          <a:bodyPr/>
          <a:lstStyle/>
          <a:p>
            <a:endParaRPr lang="ja-JP" altLang="en-US"/>
          </a:p>
        </p:txBody>
      </p:sp>
      <p:sp>
        <p:nvSpPr>
          <p:cNvPr id="57" name="Freeform 57"/>
          <p:cNvSpPr/>
          <p:nvPr/>
        </p:nvSpPr>
        <p:spPr>
          <a:xfrm rot="1075269">
            <a:off x="3181395" y="8652045"/>
            <a:ext cx="646129" cy="362576"/>
          </a:xfrm>
          <a:custGeom>
            <a:avLst/>
            <a:gdLst/>
            <a:ahLst/>
            <a:cxnLst/>
            <a:rect l="l" t="t" r="r" b="b"/>
            <a:pathLst>
              <a:path w="646129" h="362576">
                <a:moveTo>
                  <a:pt x="0" y="0"/>
                </a:moveTo>
                <a:lnTo>
                  <a:pt x="646129" y="0"/>
                </a:lnTo>
                <a:lnTo>
                  <a:pt x="646129" y="362576"/>
                </a:lnTo>
                <a:lnTo>
                  <a:pt x="0" y="362576"/>
                </a:lnTo>
                <a:lnTo>
                  <a:pt x="0" y="0"/>
                </a:lnTo>
                <a:close/>
              </a:path>
            </a:pathLst>
          </a:custGeom>
          <a:blipFill>
            <a:blip r:embed="rId22"/>
            <a:stretch>
              <a:fillRect/>
            </a:stretch>
          </a:blipFill>
        </p:spPr>
        <p:txBody>
          <a:bodyPr/>
          <a:lstStyle/>
          <a:p>
            <a:endParaRPr lang="ja-JP" altLang="en-US"/>
          </a:p>
        </p:txBody>
      </p:sp>
      <p:sp>
        <p:nvSpPr>
          <p:cNvPr id="58" name="TextBox 58"/>
          <p:cNvSpPr txBox="1"/>
          <p:nvPr/>
        </p:nvSpPr>
        <p:spPr>
          <a:xfrm>
            <a:off x="2823411" y="2772297"/>
            <a:ext cx="4822187" cy="795089"/>
          </a:xfrm>
          <a:prstGeom prst="rect">
            <a:avLst/>
          </a:prstGeom>
        </p:spPr>
        <p:txBody>
          <a:bodyPr wrap="square" lIns="0" tIns="0" rIns="0" bIns="0" rtlCol="0" anchor="t">
            <a:spAutoFit/>
          </a:bodyPr>
          <a:lstStyle/>
          <a:p>
            <a:pPr algn="ctr">
              <a:lnSpc>
                <a:spcPts val="3125"/>
              </a:lnSpc>
            </a:pPr>
            <a:r>
              <a:rPr lang="ja-JP" altLang="en-US" sz="2670" dirty="0">
                <a:solidFill>
                  <a:srgbClr val="249FCB"/>
                </a:solidFill>
                <a:latin typeface="はなぞめ"/>
                <a:ea typeface="はなぞめ"/>
              </a:rPr>
              <a:t>　　 </a:t>
            </a:r>
            <a:r>
              <a:rPr lang="ja-JP" altLang="en-US" sz="3200" dirty="0">
                <a:solidFill>
                  <a:srgbClr val="249FCB"/>
                </a:solidFill>
                <a:latin typeface="はなぞめ"/>
                <a:ea typeface="はなぞめ"/>
              </a:rPr>
              <a:t>第</a:t>
            </a:r>
            <a:r>
              <a:rPr lang="en-US" altLang="ja-JP" sz="3200" dirty="0">
                <a:solidFill>
                  <a:srgbClr val="249FCB"/>
                </a:solidFill>
                <a:latin typeface="はなぞめ"/>
                <a:ea typeface="はなぞめ"/>
              </a:rPr>
              <a:t>1.3 </a:t>
            </a:r>
            <a:r>
              <a:rPr lang="ja-JP" altLang="en-US" sz="3200" dirty="0">
                <a:solidFill>
                  <a:srgbClr val="249FCB"/>
                </a:solidFill>
                <a:latin typeface="はなぞめ"/>
                <a:ea typeface="はなぞめ"/>
              </a:rPr>
              <a:t>リトミッック</a:t>
            </a:r>
            <a:br>
              <a:rPr lang="en-US" altLang="ja-JP" sz="3200" dirty="0">
                <a:solidFill>
                  <a:srgbClr val="249FCB"/>
                </a:solidFill>
                <a:latin typeface="はなぞめ"/>
                <a:ea typeface="はなぞめ"/>
              </a:rPr>
            </a:br>
            <a:r>
              <a:rPr lang="ja-JP" altLang="en-US" sz="3200" dirty="0">
                <a:solidFill>
                  <a:srgbClr val="249FCB"/>
                </a:solidFill>
                <a:latin typeface="はなぞめ"/>
                <a:ea typeface="はなぞめ"/>
              </a:rPr>
              <a:t>第</a:t>
            </a:r>
            <a:r>
              <a:rPr lang="en-US" altLang="ja-JP" sz="3200" dirty="0">
                <a:solidFill>
                  <a:srgbClr val="249FCB"/>
                </a:solidFill>
                <a:latin typeface="はなぞめ"/>
                <a:ea typeface="はなぞめ"/>
              </a:rPr>
              <a:t>2.4</a:t>
            </a:r>
            <a:r>
              <a:rPr lang="ja-JP" altLang="en-US" sz="3200" dirty="0">
                <a:solidFill>
                  <a:srgbClr val="249FCB"/>
                </a:solidFill>
                <a:latin typeface="はなぞめ"/>
                <a:ea typeface="はなぞめ"/>
              </a:rPr>
              <a:t> 英語</a:t>
            </a:r>
            <a:r>
              <a:rPr lang="en-US" sz="3200" dirty="0">
                <a:solidFill>
                  <a:srgbClr val="249FCB"/>
                </a:solidFill>
                <a:latin typeface="はなぞめ"/>
                <a:ea typeface="はなぞめ"/>
              </a:rPr>
              <a:t> </a:t>
            </a:r>
          </a:p>
        </p:txBody>
      </p:sp>
      <p:sp>
        <p:nvSpPr>
          <p:cNvPr id="61" name="TextBox 61"/>
          <p:cNvSpPr txBox="1"/>
          <p:nvPr/>
        </p:nvSpPr>
        <p:spPr>
          <a:xfrm>
            <a:off x="173896" y="2674639"/>
            <a:ext cx="3419738" cy="1069332"/>
          </a:xfrm>
          <a:prstGeom prst="rect">
            <a:avLst/>
          </a:prstGeom>
        </p:spPr>
        <p:txBody>
          <a:bodyPr wrap="square" lIns="0" tIns="0" rIns="0" bIns="0" rtlCol="0" anchor="t">
            <a:spAutoFit/>
          </a:bodyPr>
          <a:lstStyle/>
          <a:p>
            <a:pPr algn="ctr">
              <a:lnSpc>
                <a:spcPts val="9545"/>
              </a:lnSpc>
            </a:pPr>
            <a:r>
              <a:rPr lang="ja-JP" altLang="en-US" sz="4800" dirty="0">
                <a:solidFill>
                  <a:srgbClr val="249FCB"/>
                </a:solidFill>
                <a:latin typeface="M Plus Rounded Black"/>
              </a:rPr>
              <a:t>毎週水曜日</a:t>
            </a:r>
            <a:endParaRPr lang="en-US" sz="4800" dirty="0">
              <a:solidFill>
                <a:srgbClr val="249FCB"/>
              </a:solidFill>
              <a:latin typeface="M Plus Rounded Black"/>
            </a:endParaRPr>
          </a:p>
        </p:txBody>
      </p:sp>
      <p:sp>
        <p:nvSpPr>
          <p:cNvPr id="63" name="TextBox 63"/>
          <p:cNvSpPr txBox="1"/>
          <p:nvPr/>
        </p:nvSpPr>
        <p:spPr>
          <a:xfrm>
            <a:off x="3728097" y="5770262"/>
            <a:ext cx="3594160" cy="3347070"/>
          </a:xfrm>
          <a:prstGeom prst="rect">
            <a:avLst/>
          </a:prstGeom>
        </p:spPr>
        <p:txBody>
          <a:bodyPr wrap="square" lIns="0" tIns="0" rIns="0" bIns="0" rtlCol="0" anchor="t">
            <a:spAutoFit/>
          </a:bodyPr>
          <a:lstStyle/>
          <a:p>
            <a:pPr algn="ctr">
              <a:lnSpc>
                <a:spcPts val="2933"/>
              </a:lnSpc>
            </a:pPr>
            <a:r>
              <a:rPr lang="en-US" sz="2507" spc="22" dirty="0">
                <a:solidFill>
                  <a:srgbClr val="249FCB"/>
                </a:solidFill>
                <a:ea typeface="はなぞめ"/>
              </a:rPr>
              <a:t>【</a:t>
            </a:r>
            <a:r>
              <a:rPr lang="en-US" sz="2507" spc="22" dirty="0" err="1">
                <a:solidFill>
                  <a:srgbClr val="249FCB"/>
                </a:solidFill>
                <a:ea typeface="はなぞめ"/>
              </a:rPr>
              <a:t>実施内容</a:t>
            </a:r>
            <a:r>
              <a:rPr lang="en-US" sz="2507" spc="22" dirty="0">
                <a:solidFill>
                  <a:srgbClr val="249FCB"/>
                </a:solidFill>
                <a:ea typeface="はなぞめ"/>
              </a:rPr>
              <a:t>】</a:t>
            </a:r>
            <a:br>
              <a:rPr lang="en-US" sz="2507" spc="22" dirty="0">
                <a:solidFill>
                  <a:srgbClr val="249FCB"/>
                </a:solidFill>
                <a:ea typeface="はなぞめ"/>
              </a:rPr>
            </a:br>
            <a:r>
              <a:rPr lang="ja-JP" altLang="en-US" sz="2507" spc="22" dirty="0">
                <a:solidFill>
                  <a:srgbClr val="249FCB"/>
                </a:solidFill>
                <a:ea typeface="はなぞめ"/>
              </a:rPr>
              <a:t>ニチイキッズのお友達と一緒にリトミックや英語のレッスンを見学・体験できます。</a:t>
            </a:r>
            <a:br>
              <a:rPr lang="en-US" altLang="ja-JP" sz="2507" spc="22" dirty="0">
                <a:solidFill>
                  <a:srgbClr val="249FCB"/>
                </a:solidFill>
                <a:ea typeface="はなぞめ"/>
              </a:rPr>
            </a:br>
            <a:r>
              <a:rPr lang="ja-JP" altLang="en-US" sz="2507" spc="22" dirty="0">
                <a:solidFill>
                  <a:srgbClr val="249FCB"/>
                </a:solidFill>
                <a:ea typeface="はなぞめ"/>
              </a:rPr>
              <a:t>ぜひ遊びに来てね！</a:t>
            </a:r>
            <a:br>
              <a:rPr lang="en-US" altLang="ja-JP" sz="2507" spc="22" dirty="0">
                <a:solidFill>
                  <a:srgbClr val="249FCB"/>
                </a:solidFill>
                <a:ea typeface="はなぞめ"/>
              </a:rPr>
            </a:br>
            <a:r>
              <a:rPr lang="ja-JP" altLang="en-US" sz="2507" spc="22" dirty="0">
                <a:solidFill>
                  <a:srgbClr val="249FCB"/>
                </a:solidFill>
                <a:ea typeface="はなぞめ"/>
              </a:rPr>
              <a:t>参加費；無料</a:t>
            </a:r>
            <a:br>
              <a:rPr lang="en-US" sz="2507" spc="22" dirty="0">
                <a:solidFill>
                  <a:srgbClr val="249FCB"/>
                </a:solidFill>
                <a:ea typeface="はなぞめ"/>
              </a:rPr>
            </a:br>
            <a:br>
              <a:rPr lang="en-US" sz="2507" spc="22" dirty="0">
                <a:solidFill>
                  <a:srgbClr val="249FCB"/>
                </a:solidFill>
                <a:ea typeface="はなぞめ"/>
              </a:rPr>
            </a:br>
            <a:endParaRPr lang="en-US" sz="2507" spc="22" dirty="0">
              <a:solidFill>
                <a:srgbClr val="249FCB"/>
              </a:solidFill>
              <a:ea typeface="はなぞめ"/>
            </a:endParaRPr>
          </a:p>
        </p:txBody>
      </p:sp>
      <p:sp>
        <p:nvSpPr>
          <p:cNvPr id="71" name="Freeform 71"/>
          <p:cNvSpPr/>
          <p:nvPr/>
        </p:nvSpPr>
        <p:spPr>
          <a:xfrm rot="1195862">
            <a:off x="380885" y="9570010"/>
            <a:ext cx="258527" cy="258527"/>
          </a:xfrm>
          <a:custGeom>
            <a:avLst/>
            <a:gdLst/>
            <a:ahLst/>
            <a:cxnLst/>
            <a:rect l="l" t="t" r="r" b="b"/>
            <a:pathLst>
              <a:path w="258527" h="258527">
                <a:moveTo>
                  <a:pt x="0" y="0"/>
                </a:moveTo>
                <a:lnTo>
                  <a:pt x="258527" y="0"/>
                </a:lnTo>
                <a:lnTo>
                  <a:pt x="258527" y="258527"/>
                </a:lnTo>
                <a:lnTo>
                  <a:pt x="0" y="258527"/>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ja-JP" altLang="en-US"/>
          </a:p>
        </p:txBody>
      </p:sp>
      <p:sp>
        <p:nvSpPr>
          <p:cNvPr id="72" name="TextBox 72"/>
          <p:cNvSpPr txBox="1"/>
          <p:nvPr/>
        </p:nvSpPr>
        <p:spPr>
          <a:xfrm>
            <a:off x="727483" y="9433151"/>
            <a:ext cx="3041904" cy="397545"/>
          </a:xfrm>
          <a:prstGeom prst="rect">
            <a:avLst/>
          </a:prstGeom>
        </p:spPr>
        <p:txBody>
          <a:bodyPr wrap="square" lIns="0" tIns="0" rIns="0" bIns="0" rtlCol="0" anchor="t">
            <a:spAutoFit/>
          </a:bodyPr>
          <a:lstStyle/>
          <a:p>
            <a:pPr>
              <a:lnSpc>
                <a:spcPts val="3085"/>
              </a:lnSpc>
            </a:pPr>
            <a:r>
              <a:rPr lang="en-US" altLang="ja-JP" sz="2800" dirty="0">
                <a:solidFill>
                  <a:srgbClr val="683E38"/>
                </a:solidFill>
                <a:latin typeface="Rounded M+ Bold"/>
                <a:ea typeface="Rounded M+ Bold"/>
              </a:rPr>
              <a:t>03-3249-7147</a:t>
            </a:r>
            <a:endParaRPr lang="en-US" sz="2800" dirty="0">
              <a:solidFill>
                <a:srgbClr val="683E38"/>
              </a:solidFill>
              <a:latin typeface="Rounded M+ Bold"/>
              <a:ea typeface="Rounded M+ Bold"/>
            </a:endParaRPr>
          </a:p>
        </p:txBody>
      </p:sp>
      <p:sp>
        <p:nvSpPr>
          <p:cNvPr id="73" name="TextBox 73"/>
          <p:cNvSpPr txBox="1"/>
          <p:nvPr/>
        </p:nvSpPr>
        <p:spPr>
          <a:xfrm>
            <a:off x="345390" y="8876929"/>
            <a:ext cx="3427239" cy="261867"/>
          </a:xfrm>
          <a:prstGeom prst="rect">
            <a:avLst/>
          </a:prstGeom>
        </p:spPr>
        <p:txBody>
          <a:bodyPr wrap="square" lIns="0" tIns="0" rIns="0" bIns="0" rtlCol="0" anchor="t">
            <a:spAutoFit/>
          </a:bodyPr>
          <a:lstStyle/>
          <a:p>
            <a:pPr marL="0" lvl="0" indent="0" algn="ctr">
              <a:lnSpc>
                <a:spcPts val="2244"/>
              </a:lnSpc>
              <a:spcBef>
                <a:spcPct val="0"/>
              </a:spcBef>
            </a:pPr>
            <a:r>
              <a:rPr lang="en-US" sz="1603" dirty="0" err="1">
                <a:solidFill>
                  <a:srgbClr val="683E38"/>
                </a:solidFill>
                <a:ea typeface="はなぞめ"/>
              </a:rPr>
              <a:t>お申し込み</a:t>
            </a:r>
            <a:r>
              <a:rPr lang="en-US" sz="1603" u="none" strike="noStrike" dirty="0" err="1">
                <a:solidFill>
                  <a:srgbClr val="683E38"/>
                </a:solidFill>
                <a:ea typeface="はなぞめ"/>
              </a:rPr>
              <a:t>はお電話ください</a:t>
            </a:r>
            <a:r>
              <a:rPr lang="en-US" sz="1603" u="none" strike="noStrike" dirty="0">
                <a:solidFill>
                  <a:srgbClr val="683E38"/>
                </a:solidFill>
                <a:ea typeface="はなぞめ"/>
              </a:rPr>
              <a:t>♪</a:t>
            </a:r>
          </a:p>
        </p:txBody>
      </p:sp>
      <p:sp>
        <p:nvSpPr>
          <p:cNvPr id="74" name="Freeform 74"/>
          <p:cNvSpPr/>
          <p:nvPr/>
        </p:nvSpPr>
        <p:spPr>
          <a:xfrm>
            <a:off x="0" y="5490"/>
            <a:ext cx="1455706" cy="678251"/>
          </a:xfrm>
          <a:custGeom>
            <a:avLst/>
            <a:gdLst/>
            <a:ahLst/>
            <a:cxnLst/>
            <a:rect l="l" t="t" r="r" b="b"/>
            <a:pathLst>
              <a:path w="1455706" h="678251">
                <a:moveTo>
                  <a:pt x="0" y="0"/>
                </a:moveTo>
                <a:lnTo>
                  <a:pt x="1455706" y="0"/>
                </a:lnTo>
                <a:lnTo>
                  <a:pt x="1455706" y="678251"/>
                </a:lnTo>
                <a:lnTo>
                  <a:pt x="0" y="678251"/>
                </a:lnTo>
                <a:lnTo>
                  <a:pt x="0" y="0"/>
                </a:lnTo>
                <a:close/>
              </a:path>
            </a:pathLst>
          </a:custGeom>
          <a:blipFill>
            <a:blip r:embed="rId25"/>
            <a:stretch>
              <a:fillRect/>
            </a:stretch>
          </a:blipFill>
        </p:spPr>
        <p:txBody>
          <a:bodyPr/>
          <a:lstStyle/>
          <a:p>
            <a:endParaRPr lang="ja-JP" altLang="en-US"/>
          </a:p>
        </p:txBody>
      </p:sp>
      <p:pic>
        <p:nvPicPr>
          <p:cNvPr id="82" name="図 81">
            <a:extLst>
              <a:ext uri="{FF2B5EF4-FFF2-40B4-BE49-F238E27FC236}">
                <a16:creationId xmlns:a16="http://schemas.microsoft.com/office/drawing/2014/main" id="{59A68122-4318-D358-AFA6-38298E574E2E}"/>
              </a:ext>
            </a:extLst>
          </p:cNvPr>
          <p:cNvPicPr>
            <a:picLocks noChangeAspect="1"/>
          </p:cNvPicPr>
          <p:nvPr/>
        </p:nvPicPr>
        <p:blipFill rotWithShape="1">
          <a:blip r:embed="rId26"/>
          <a:srcRect t="44122" r="34908"/>
          <a:stretch/>
        </p:blipFill>
        <p:spPr>
          <a:xfrm>
            <a:off x="6202241" y="-63400"/>
            <a:ext cx="1384952" cy="984506"/>
          </a:xfrm>
          <a:prstGeom prst="rect">
            <a:avLst/>
          </a:prstGeom>
        </p:spPr>
      </p:pic>
      <p:pic>
        <p:nvPicPr>
          <p:cNvPr id="84" name="図 83">
            <a:extLst>
              <a:ext uri="{FF2B5EF4-FFF2-40B4-BE49-F238E27FC236}">
                <a16:creationId xmlns:a16="http://schemas.microsoft.com/office/drawing/2014/main" id="{08CBE691-983F-CF52-295E-BA88583514B8}"/>
              </a:ext>
            </a:extLst>
          </p:cNvPr>
          <p:cNvPicPr>
            <a:picLocks noChangeAspect="1"/>
          </p:cNvPicPr>
          <p:nvPr/>
        </p:nvPicPr>
        <p:blipFill rotWithShape="1">
          <a:blip r:embed="rId27"/>
          <a:srcRect r="47000"/>
          <a:stretch/>
        </p:blipFill>
        <p:spPr>
          <a:xfrm>
            <a:off x="7052191" y="1217224"/>
            <a:ext cx="529911" cy="999831"/>
          </a:xfrm>
          <a:prstGeom prst="rect">
            <a:avLst/>
          </a:prstGeom>
        </p:spPr>
      </p:pic>
      <p:pic>
        <p:nvPicPr>
          <p:cNvPr id="87" name="図 86">
            <a:extLst>
              <a:ext uri="{FF2B5EF4-FFF2-40B4-BE49-F238E27FC236}">
                <a16:creationId xmlns:a16="http://schemas.microsoft.com/office/drawing/2014/main" id="{387C9A46-6528-347A-0A65-930F86A33EE0}"/>
              </a:ext>
            </a:extLst>
          </p:cNvPr>
          <p:cNvPicPr>
            <a:picLocks noChangeAspect="1"/>
          </p:cNvPicPr>
          <p:nvPr/>
        </p:nvPicPr>
        <p:blipFill rotWithShape="1">
          <a:blip r:embed="rId28"/>
          <a:srcRect l="49319" t="-19167" r="-1"/>
          <a:stretch/>
        </p:blipFill>
        <p:spPr>
          <a:xfrm>
            <a:off x="0" y="2037897"/>
            <a:ext cx="216285" cy="515816"/>
          </a:xfrm>
          <a:prstGeom prst="rect">
            <a:avLst/>
          </a:prstGeom>
        </p:spPr>
      </p:pic>
      <p:sp>
        <p:nvSpPr>
          <p:cNvPr id="2" name="テキスト ボックス 1">
            <a:extLst>
              <a:ext uri="{FF2B5EF4-FFF2-40B4-BE49-F238E27FC236}">
                <a16:creationId xmlns:a16="http://schemas.microsoft.com/office/drawing/2014/main" id="{5FB9D066-5D56-4E26-ED1B-5FF3A210BD1C}"/>
              </a:ext>
            </a:extLst>
          </p:cNvPr>
          <p:cNvSpPr txBox="1"/>
          <p:nvPr/>
        </p:nvSpPr>
        <p:spPr>
          <a:xfrm>
            <a:off x="-7419230" y="569577"/>
            <a:ext cx="6781800" cy="328551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nSpc>
                <a:spcPct val="150000"/>
              </a:lnSpc>
            </a:pPr>
            <a:r>
              <a:rPr kumimoji="1" lang="ja-JP" altLang="en-US" sz="2000" b="1">
                <a:latin typeface="メイリオ" panose="020B0604030504040204" pitchFamily="50" charset="-128"/>
                <a:ea typeface="メイリオ" panose="020B0604030504040204" pitchFamily="50" charset="-128"/>
              </a:rPr>
              <a:t>・保育園名、電話番号、</a:t>
            </a:r>
            <a:r>
              <a:rPr kumimoji="1" lang="en-US" altLang="ja-JP" sz="2000" b="1">
                <a:latin typeface="メイリオ" panose="020B0604030504040204" pitchFamily="50" charset="-128"/>
                <a:ea typeface="メイリオ" panose="020B0604030504040204" pitchFamily="50" charset="-128"/>
              </a:rPr>
              <a:t>QR</a:t>
            </a:r>
            <a:r>
              <a:rPr kumimoji="1" lang="ja-JP" altLang="en-US" sz="2000" b="1">
                <a:latin typeface="メイリオ" panose="020B0604030504040204" pitchFamily="50" charset="-128"/>
                <a:ea typeface="メイリオ" panose="020B0604030504040204" pitchFamily="50" charset="-128"/>
              </a:rPr>
              <a:t>コード等は</a:t>
            </a:r>
            <a:endParaRPr kumimoji="1" lang="en-US" altLang="ja-JP" sz="2000" b="1">
              <a:latin typeface="メイリオ" panose="020B0604030504040204" pitchFamily="50" charset="-128"/>
              <a:ea typeface="メイリオ" panose="020B0604030504040204" pitchFamily="50" charset="-128"/>
            </a:endParaRPr>
          </a:p>
          <a:p>
            <a:pPr>
              <a:lnSpc>
                <a:spcPct val="150000"/>
              </a:lnSpc>
            </a:pPr>
            <a:r>
              <a:rPr kumimoji="1" lang="ja-JP" altLang="en-US" sz="2000" b="1">
                <a:latin typeface="メイリオ" panose="020B0604030504040204" pitchFamily="50" charset="-128"/>
                <a:ea typeface="メイリオ" panose="020B0604030504040204" pitchFamily="50" charset="-128"/>
              </a:rPr>
              <a:t>　自拠点のものに差し替えること。</a:t>
            </a:r>
            <a:endParaRPr kumimoji="1" lang="en-US" altLang="ja-JP" sz="2000" b="1">
              <a:latin typeface="メイリオ" panose="020B0604030504040204" pitchFamily="50" charset="-128"/>
              <a:ea typeface="メイリオ" panose="020B0604030504040204" pitchFamily="50" charset="-128"/>
            </a:endParaRPr>
          </a:p>
          <a:p>
            <a:pPr>
              <a:lnSpc>
                <a:spcPct val="150000"/>
              </a:lnSpc>
            </a:pPr>
            <a:r>
              <a:rPr kumimoji="1" lang="ja-JP" altLang="en-US" sz="2000" b="1">
                <a:latin typeface="メイリオ" panose="020B0604030504040204" pitchFamily="50" charset="-128"/>
                <a:ea typeface="メイリオ" panose="020B0604030504040204" pitchFamily="50" charset="-128"/>
              </a:rPr>
              <a:t>・その他、写真や文言などのサンプル部分を</a:t>
            </a:r>
            <a:endParaRPr kumimoji="1" lang="en-US" altLang="ja-JP" sz="2000" b="1">
              <a:latin typeface="メイリオ" panose="020B0604030504040204" pitchFamily="50" charset="-128"/>
              <a:ea typeface="メイリオ" panose="020B0604030504040204" pitchFamily="50" charset="-128"/>
            </a:endParaRPr>
          </a:p>
          <a:p>
            <a:pPr>
              <a:lnSpc>
                <a:spcPct val="150000"/>
              </a:lnSpc>
            </a:pPr>
            <a:r>
              <a:rPr kumimoji="1" lang="ja-JP" altLang="en-US" sz="2000" b="1">
                <a:latin typeface="メイリオ" panose="020B0604030504040204" pitchFamily="50" charset="-128"/>
                <a:ea typeface="メイリオ" panose="020B0604030504040204" pitchFamily="50" charset="-128"/>
              </a:rPr>
              <a:t>　拠点ごとに編集し、作成すること。</a:t>
            </a:r>
            <a:endParaRPr kumimoji="1" lang="en-US" altLang="ja-JP" sz="2000" b="1">
              <a:latin typeface="メイリオ" panose="020B0604030504040204" pitchFamily="50" charset="-128"/>
              <a:ea typeface="メイリオ" panose="020B0604030504040204" pitchFamily="50" charset="-128"/>
            </a:endParaRPr>
          </a:p>
          <a:p>
            <a:pPr>
              <a:lnSpc>
                <a:spcPct val="150000"/>
              </a:lnSpc>
            </a:pPr>
            <a:r>
              <a:rPr kumimoji="1" lang="en-US" altLang="ja-JP" sz="2000" b="1">
                <a:latin typeface="メイリオ" panose="020B0604030504040204" pitchFamily="50" charset="-128"/>
                <a:ea typeface="メイリオ" panose="020B0604030504040204" pitchFamily="50" charset="-128"/>
              </a:rPr>
              <a:t>※</a:t>
            </a:r>
            <a:r>
              <a:rPr kumimoji="1" lang="ja-JP" altLang="en-US" sz="2000" b="1">
                <a:latin typeface="メイリオ" panose="020B0604030504040204" pitchFamily="50" charset="-128"/>
                <a:ea typeface="メイリオ" panose="020B0604030504040204" pitchFamily="50" charset="-128"/>
              </a:rPr>
              <a:t>枠外（グレー部分）は印刷時反映されないため注意。</a:t>
            </a:r>
            <a:endParaRPr kumimoji="1" lang="en-US" altLang="ja-JP" sz="2000" b="1">
              <a:latin typeface="メイリオ" panose="020B0604030504040204" pitchFamily="50" charset="-128"/>
              <a:ea typeface="メイリオ" panose="020B0604030504040204" pitchFamily="50" charset="-128"/>
            </a:endParaRPr>
          </a:p>
          <a:p>
            <a:pPr>
              <a:lnSpc>
                <a:spcPct val="150000"/>
              </a:lnSpc>
            </a:pPr>
            <a:r>
              <a:rPr kumimoji="1" lang="ja-JP" altLang="en-US" sz="2000" b="1">
                <a:latin typeface="メイリオ" panose="020B0604030504040204" pitchFamily="50" charset="-128"/>
                <a:ea typeface="メイリオ" panose="020B0604030504040204" pitchFamily="50" charset="-128"/>
              </a:rPr>
              <a:t>　確認する場合は「ファイル」の「印刷」画面で</a:t>
            </a:r>
            <a:endParaRPr kumimoji="1" lang="en-US" altLang="ja-JP" sz="2000" b="1">
              <a:latin typeface="メイリオ" panose="020B0604030504040204" pitchFamily="50" charset="-128"/>
              <a:ea typeface="メイリオ" panose="020B0604030504040204" pitchFamily="50" charset="-128"/>
            </a:endParaRPr>
          </a:p>
          <a:p>
            <a:pPr>
              <a:lnSpc>
                <a:spcPct val="150000"/>
              </a:lnSpc>
            </a:pPr>
            <a:r>
              <a:rPr kumimoji="1" lang="ja-JP" altLang="en-US" sz="2000" b="1">
                <a:latin typeface="メイリオ" panose="020B0604030504040204" pitchFamily="50" charset="-128"/>
                <a:ea typeface="メイリオ" panose="020B0604030504040204" pitchFamily="50" charset="-128"/>
              </a:rPr>
              <a:t>　プレビューを見ること。</a:t>
            </a:r>
            <a:endParaRPr kumimoji="1" lang="en-US" altLang="ja-JP" sz="2000" b="1">
              <a:latin typeface="メイリオ" panose="020B0604030504040204" pitchFamily="50" charset="-128"/>
              <a:ea typeface="メイリオ" panose="020B0604030504040204" pitchFamily="50" charset="-128"/>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7737a5d-9861-44d0-a7d3-d1f49e1b629b">
      <Terms xmlns="http://schemas.microsoft.com/office/infopath/2007/PartnerControls"/>
    </lcf76f155ced4ddcb4097134ff3c332f>
    <TaxCatchAll xmlns="b6e11dde-1002-4709-afc2-f69c44175eb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7C1C3A1F13C6C1429F1414868A8BC22F" ma:contentTypeVersion="18" ma:contentTypeDescription="新しいドキュメントを作成します。" ma:contentTypeScope="" ma:versionID="2644daeb40a728149a31f5a0ece9b7c3">
  <xsd:schema xmlns:xsd="http://www.w3.org/2001/XMLSchema" xmlns:xs="http://www.w3.org/2001/XMLSchema" xmlns:p="http://schemas.microsoft.com/office/2006/metadata/properties" xmlns:ns2="d7737a5d-9861-44d0-a7d3-d1f49e1b629b" xmlns:ns3="b6e11dde-1002-4709-afc2-f69c44175ebe" targetNamespace="http://schemas.microsoft.com/office/2006/metadata/properties" ma:root="true" ma:fieldsID="e81b38d4eae0f2c8cc045448bf814cb8" ns2:_="" ns3:_="">
    <xsd:import namespace="d7737a5d-9861-44d0-a7d3-d1f49e1b629b"/>
    <xsd:import namespace="b6e11dde-1002-4709-afc2-f69c44175eb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737a5d-9861-44d0-a7d3-d1f49e1b62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画像タグ" ma:readOnly="false" ma:fieldId="{5cf76f15-5ced-4ddc-b409-7134ff3c332f}" ma:taxonomyMulti="true" ma:sspId="007de796-b30b-44d5-8819-c35727e7029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6e11dde-1002-4709-afc2-f69c44175ebe"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共有相手の詳細情報" ma:internalName="SharedWithDetails" ma:readOnly="true">
      <xsd:simpleType>
        <xsd:restriction base="dms:Note">
          <xsd:maxLength value="255"/>
        </xsd:restriction>
      </xsd:simpleType>
    </xsd:element>
    <xsd:element name="TaxCatchAll" ma:index="23" nillable="true" ma:displayName="Taxonomy Catch All Column" ma:hidden="true" ma:list="{20B2D696-AFDF-4D0F-BECF-52C915E6F98A}" ma:internalName="TaxCatchAll" ma:showField="CatchAllData" ma:web="{55067575-7174-47d0-a586-09dc2039b3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DB74E6E-8C61-42D3-904F-CD706F0E134E}">
  <ds:schemaRefs>
    <ds:schemaRef ds:uri="http://schemas.microsoft.com/sharepoint/v3/contenttype/forms"/>
  </ds:schemaRefs>
</ds:datastoreItem>
</file>

<file path=customXml/itemProps2.xml><?xml version="1.0" encoding="utf-8"?>
<ds:datastoreItem xmlns:ds="http://schemas.openxmlformats.org/officeDocument/2006/customXml" ds:itemID="{123ED72D-B003-4D89-8AA9-B21D392BBE13}">
  <ds:schemaRefs>
    <ds:schemaRef ds:uri="b6e11dde-1002-4709-afc2-f69c44175ebe"/>
    <ds:schemaRef ds:uri="d7737a5d-9861-44d0-a7d3-d1f49e1b629b"/>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311A4BDB-62FA-4AE9-806B-72A443B5F349}">
  <ds:schemaRefs>
    <ds:schemaRef ds:uri="b6e11dde-1002-4709-afc2-f69c44175ebe"/>
    <ds:schemaRef ds:uri="d7737a5d-9861-44d0-a7d3-d1f49e1b629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TotalTime>
  <Words>129</Words>
  <Application>Microsoft Office PowerPoint</Application>
  <PresentationFormat>ユーザー設定</PresentationFormat>
  <Paragraphs>17</Paragraphs>
  <Slides>1</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vt:i4>
      </vt:variant>
    </vt:vector>
  </HeadingPairs>
  <TitlesOfParts>
    <vt:vector size="8" baseType="lpstr">
      <vt:lpstr>Arial</vt:lpstr>
      <vt:lpstr>Rounded M+ Bold</vt:lpstr>
      <vt:lpstr>はなぞめ</vt:lpstr>
      <vt:lpstr>メイリオ</vt:lpstr>
      <vt:lpstr>M Plus Rounded Black</vt:lpstr>
      <vt:lpstr>Calibri</vt:lpstr>
      <vt:lpstr>Office Theme</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【石黒】共通／子育てひろば</dc:title>
  <dc:creator>nichii</dc:creator>
  <cp:lastModifiedBy>ＮＫＳ日本橋浜町保育園</cp:lastModifiedBy>
  <cp:revision>11</cp:revision>
  <dcterms:created xsi:type="dcterms:W3CDTF">2006-08-16T00:00:00Z</dcterms:created>
  <dcterms:modified xsi:type="dcterms:W3CDTF">2024-05-07T08:13:48Z</dcterms:modified>
  <dc:identifier>DAF5YJV50AU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0x0101007C1C3A1F13C6C1429F1414868A8BC22F</vt:lpwstr>
  </property>
  <property fmtid="{D5CDD505-2E9C-101B-9397-08002B2CF9AE}" pid="3" name="MediaServiceImageTags">
    <vt:lpwstr/>
  </property>
</Properties>
</file>