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4"/>
  </p:sldMasterIdLst>
  <p:sldIdLst>
    <p:sldId id="256"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96" d="100"/>
          <a:sy n="96" d="100"/>
        </p:scale>
        <p:origin x="24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DA6FE1C-9F91-4FAF-8E1A-826DBF15135C}"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610521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A6FE1C-9F91-4FAF-8E1A-826DBF15135C}"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385423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A6FE1C-9F91-4FAF-8E1A-826DBF15135C}"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2285613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A6FE1C-9F91-4FAF-8E1A-826DBF15135C}"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886597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DA6FE1C-9F91-4FAF-8E1A-826DBF15135C}"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1339763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DA6FE1C-9F91-4FAF-8E1A-826DBF15135C}" type="datetimeFigureOut">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3788588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DA6FE1C-9F91-4FAF-8E1A-826DBF15135C}" type="datetimeFigureOut">
              <a:rPr kumimoji="1" lang="ja-JP" altLang="en-US" smtClean="0"/>
              <a:t>2026/5/27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1600679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DA6FE1C-9F91-4FAF-8E1A-826DBF15135C}" type="datetimeFigureOut">
              <a:rPr kumimoji="1" lang="ja-JP" altLang="en-US" smtClean="0"/>
              <a:t>2026/5/27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2440230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A6FE1C-9F91-4FAF-8E1A-826DBF15135C}" type="datetimeFigureOut">
              <a:rPr kumimoji="1" lang="ja-JP" altLang="en-US" smtClean="0"/>
              <a:t>2026/5/27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3899718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A6FE1C-9F91-4FAF-8E1A-826DBF15135C}" type="datetimeFigureOut">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3215721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A6FE1C-9F91-4FAF-8E1A-826DBF15135C}" type="datetimeFigureOut">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4267287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A6FE1C-9F91-4FAF-8E1A-826DBF15135C}" type="datetimeFigureOut">
              <a:rPr kumimoji="1" lang="ja-JP" altLang="en-US" smtClean="0"/>
              <a:t>2026/5/27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B868ED-2CFD-4122-9F37-9C6E0AF09985}" type="slidenum">
              <a:rPr kumimoji="1" lang="ja-JP" altLang="en-US" smtClean="0"/>
              <a:t>‹#›</a:t>
            </a:fld>
            <a:endParaRPr kumimoji="1" lang="ja-JP" altLang="en-US"/>
          </a:p>
        </p:txBody>
      </p:sp>
    </p:spTree>
    <p:extLst>
      <p:ext uri="{BB962C8B-B14F-4D97-AF65-F5344CB8AC3E}">
        <p14:creationId xmlns:p14="http://schemas.microsoft.com/office/powerpoint/2010/main" val="88056610"/>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七夕・笹の葉と短冊と星のイラスト | フリー素材 イラストミント">
            <a:extLst>
              <a:ext uri="{FF2B5EF4-FFF2-40B4-BE49-F238E27FC236}">
                <a16:creationId xmlns:a16="http://schemas.microsoft.com/office/drawing/2014/main" id="{586C2262-A7FD-E4C4-5566-02E9796531A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950" t="11089" r="5142" b="10332"/>
          <a:stretch>
            <a:fillRect/>
          </a:stretch>
        </p:blipFill>
        <p:spPr bwMode="auto">
          <a:xfrm>
            <a:off x="1217203" y="252561"/>
            <a:ext cx="7926797" cy="6352878"/>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3">
            <a:extLst>
              <a:ext uri="{FF2B5EF4-FFF2-40B4-BE49-F238E27FC236}">
                <a16:creationId xmlns:a16="http://schemas.microsoft.com/office/drawing/2014/main" id="{F498053E-5D28-F2CD-F3FF-F6BE4862BA8C}"/>
              </a:ext>
            </a:extLst>
          </p:cNvPr>
          <p:cNvSpPr txBox="1"/>
          <p:nvPr/>
        </p:nvSpPr>
        <p:spPr>
          <a:xfrm>
            <a:off x="98870" y="4160506"/>
            <a:ext cx="5103495" cy="986719"/>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200"/>
              </a:lnSpc>
              <a:spcAft>
                <a:spcPts val="800"/>
              </a:spcAft>
            </a:pPr>
            <a:r>
              <a:rPr lang="ja-JP" sz="1100" b="1" kern="100" dirty="0">
                <a:effectLst/>
                <a:latin typeface="游明朝" panose="02020400000000000000" pitchFamily="18" charset="-128"/>
                <a:ea typeface="HG丸ｺﾞｼｯｸM-PRO" panose="020F0600000000000000" pitchFamily="50" charset="-128"/>
                <a:cs typeface="Times New Roman" panose="02020603050405020304" pitchFamily="18" charset="0"/>
              </a:rPr>
              <a:t>〇　日程内容は変更になる場合がございます。ご了承ください。</a:t>
            </a:r>
            <a:endParaRPr lang="en-US" altLang="ja-JP" sz="1100" b="1" kern="100" dirty="0">
              <a:effectLst/>
              <a:latin typeface="游明朝" panose="02020400000000000000" pitchFamily="18" charset="-128"/>
              <a:ea typeface="HG丸ｺﾞｼｯｸM-PRO" panose="020F0600000000000000" pitchFamily="50" charset="-128"/>
              <a:cs typeface="Times New Roman" panose="02020603050405020304" pitchFamily="18" charset="0"/>
            </a:endParaRPr>
          </a:p>
          <a:p>
            <a:pPr>
              <a:lnSpc>
                <a:spcPts val="1200"/>
              </a:lnSpc>
              <a:spcAft>
                <a:spcPts val="800"/>
              </a:spcAft>
            </a:pPr>
            <a:r>
              <a:rPr lang="ja-JP" altLang="en-US" sz="1100" b="1" kern="100" dirty="0">
                <a:effectLst/>
                <a:latin typeface="游明朝" panose="02020400000000000000" pitchFamily="18" charset="-128"/>
                <a:ea typeface="HG丸ｺﾞｼｯｸM-PRO" panose="020F0600000000000000" pitchFamily="50" charset="-128"/>
                <a:cs typeface="Times New Roman" panose="02020603050405020304" pitchFamily="18" charset="0"/>
              </a:rPr>
              <a:t>〇　水分補給用の飲み物等が必要な方はご持参ください。</a:t>
            </a:r>
            <a:endParaRPr lang="ja-JP" sz="1100" b="1"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nSpc>
                <a:spcPts val="1200"/>
              </a:lnSpc>
              <a:spcAft>
                <a:spcPts val="800"/>
              </a:spcAft>
            </a:pPr>
            <a:r>
              <a:rPr lang="ja-JP" sz="1100" b="1" kern="100" dirty="0">
                <a:effectLst/>
                <a:latin typeface="游明朝" panose="02020400000000000000" pitchFamily="18" charset="-128"/>
                <a:ea typeface="HG丸ｺﾞｼｯｸM-PRO" panose="020F0600000000000000" pitchFamily="50" charset="-128"/>
                <a:cs typeface="Times New Roman" panose="02020603050405020304" pitchFamily="18" charset="0"/>
              </a:rPr>
              <a:t>〇　体調が優れない場合は来園を控えていただきますようお願いいたします。</a:t>
            </a:r>
            <a:endParaRPr lang="ja-JP" sz="1100" b="1"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nSpc>
                <a:spcPts val="1200"/>
              </a:lnSpc>
              <a:spcAft>
                <a:spcPts val="800"/>
              </a:spcAft>
            </a:pPr>
            <a:r>
              <a:rPr lang="ja-JP" sz="1100" b="1" kern="100" dirty="0">
                <a:effectLst/>
                <a:latin typeface="游明朝" panose="02020400000000000000" pitchFamily="18" charset="-128"/>
                <a:ea typeface="HG丸ｺﾞｼｯｸM-PRO" panose="020F0600000000000000" pitchFamily="50" charset="-128"/>
                <a:cs typeface="Times New Roman" panose="02020603050405020304" pitchFamily="18" charset="0"/>
              </a:rPr>
              <a:t>〇　</a:t>
            </a:r>
            <a:r>
              <a:rPr lang="en-US" altLang="ja-JP" sz="1100" b="1" kern="100" dirty="0">
                <a:effectLst/>
                <a:latin typeface="游明朝" panose="02020400000000000000" pitchFamily="18" charset="-128"/>
                <a:ea typeface="HG丸ｺﾞｼｯｸM-PRO" panose="020F0600000000000000" pitchFamily="50" charset="-128"/>
                <a:cs typeface="Times New Roman" panose="02020603050405020304" pitchFamily="18" charset="0"/>
              </a:rPr>
              <a:t>Web</a:t>
            </a:r>
            <a:r>
              <a:rPr lang="ja-JP" altLang="en-US" sz="1100" b="1" kern="100" dirty="0">
                <a:effectLst/>
                <a:latin typeface="游明朝" panose="02020400000000000000" pitchFamily="18" charset="-128"/>
                <a:ea typeface="HG丸ｺﾞｼｯｸM-PRO" panose="020F0600000000000000" pitchFamily="50" charset="-128"/>
                <a:cs typeface="Times New Roman" panose="02020603050405020304" pitchFamily="18" charset="0"/>
              </a:rPr>
              <a:t>予約・</a:t>
            </a:r>
            <a:r>
              <a:rPr lang="ja-JP" sz="1100" b="1" kern="100" dirty="0">
                <a:effectLst/>
                <a:latin typeface="游明朝" panose="02020400000000000000" pitchFamily="18" charset="-128"/>
                <a:ea typeface="HG丸ｺﾞｼｯｸM-PRO" panose="020F0600000000000000" pitchFamily="50" charset="-128"/>
                <a:cs typeface="Times New Roman" panose="02020603050405020304" pitchFamily="18" charset="0"/>
              </a:rPr>
              <a:t>お電話にて</a:t>
            </a:r>
            <a:r>
              <a:rPr lang="ja-JP" sz="1100" b="1" u="dbl" kern="100" dirty="0">
                <a:effectLst/>
                <a:latin typeface="游明朝" panose="02020400000000000000" pitchFamily="18" charset="-128"/>
                <a:ea typeface="HG丸ｺﾞｼｯｸM-PRO" panose="020F0600000000000000" pitchFamily="50" charset="-128"/>
                <a:cs typeface="Times New Roman" panose="02020603050405020304" pitchFamily="18" charset="0"/>
              </a:rPr>
              <a:t>事前予約</a:t>
            </a:r>
            <a:r>
              <a:rPr lang="ja-JP" sz="1100" b="1" kern="100" dirty="0">
                <a:effectLst/>
                <a:latin typeface="游明朝" panose="02020400000000000000" pitchFamily="18" charset="-128"/>
                <a:ea typeface="HG丸ｺﾞｼｯｸM-PRO" panose="020F0600000000000000" pitchFamily="50" charset="-128"/>
                <a:cs typeface="Times New Roman" panose="02020603050405020304" pitchFamily="18" charset="0"/>
              </a:rPr>
              <a:t>をお願い致します。</a:t>
            </a:r>
            <a:endParaRPr lang="ja-JP" sz="1100" b="1"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558800">
              <a:lnSpc>
                <a:spcPct val="107000"/>
              </a:lnSpc>
              <a:spcAft>
                <a:spcPts val="800"/>
              </a:spcAft>
            </a:pPr>
            <a:r>
              <a:rPr lang="en-US" sz="1100" kern="100" dirty="0">
                <a:effectLst/>
                <a:latin typeface="HG丸ｺﾞｼｯｸM-PRO" panose="020F0600000000000000" pitchFamily="50" charset="-128"/>
                <a:ea typeface="游明朝" panose="02020400000000000000" pitchFamily="18" charset="-128"/>
                <a:cs typeface="Times New Roman" panose="02020603050405020304" pitchFamily="18" charset="0"/>
              </a:rPr>
              <a:t> </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1" name="吹き出し: 円形 10">
            <a:extLst>
              <a:ext uri="{FF2B5EF4-FFF2-40B4-BE49-F238E27FC236}">
                <a16:creationId xmlns:a16="http://schemas.microsoft.com/office/drawing/2014/main" id="{AE72B441-3AF6-296B-0CD4-6C461317EA2F}"/>
              </a:ext>
            </a:extLst>
          </p:cNvPr>
          <p:cNvSpPr/>
          <p:nvPr/>
        </p:nvSpPr>
        <p:spPr>
          <a:xfrm>
            <a:off x="4638196" y="5462444"/>
            <a:ext cx="2369185" cy="1222375"/>
          </a:xfrm>
          <a:prstGeom prst="wedgeEllipseCallout">
            <a:avLst>
              <a:gd name="adj1" fmla="val -24542"/>
              <a:gd name="adj2" fmla="val 42552"/>
            </a:avLst>
          </a:prstGeom>
          <a:solidFill>
            <a:srgbClr val="FFFFCC"/>
          </a:solidFill>
          <a:ln w="28575">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200"/>
              </a:lnSpc>
              <a:spcAft>
                <a:spcPts val="800"/>
              </a:spcAft>
            </a:pPr>
            <a:r>
              <a:rPr lang="ja-JP" sz="1100" b="1" kern="100" dirty="0">
                <a:solidFill>
                  <a:srgbClr val="000000"/>
                </a:solidFill>
                <a:effectLst/>
                <a:ea typeface="HG丸ｺﾞｼｯｸM-PRO" panose="020F0600000000000000" pitchFamily="50" charset="-128"/>
                <a:cs typeface="Times New Roman" panose="02020603050405020304" pitchFamily="18" charset="0"/>
              </a:rPr>
              <a:t>☎</a:t>
            </a:r>
            <a:r>
              <a:rPr lang="en-US" sz="1100" b="1" kern="100" dirty="0">
                <a:solidFill>
                  <a:srgbClr val="000000"/>
                </a:solidFill>
                <a:effectLst/>
                <a:ea typeface="HG丸ｺﾞｼｯｸM-PRO" panose="020F0600000000000000" pitchFamily="50" charset="-128"/>
                <a:cs typeface="Times New Roman" panose="02020603050405020304" pitchFamily="18" charset="0"/>
              </a:rPr>
              <a:t>086</a:t>
            </a:r>
            <a:r>
              <a:rPr lang="ja-JP" sz="1100" b="1" kern="100" dirty="0">
                <a:solidFill>
                  <a:srgbClr val="000000"/>
                </a:solidFill>
                <a:effectLst/>
                <a:ea typeface="HG丸ｺﾞｼｯｸM-PRO" panose="020F0600000000000000" pitchFamily="50" charset="-128"/>
                <a:cs typeface="Times New Roman" panose="02020603050405020304" pitchFamily="18" charset="0"/>
              </a:rPr>
              <a:t>－</a:t>
            </a:r>
            <a:r>
              <a:rPr lang="en-US" sz="1100" b="1" kern="100" dirty="0">
                <a:solidFill>
                  <a:srgbClr val="000000"/>
                </a:solidFill>
                <a:effectLst/>
                <a:ea typeface="HG丸ｺﾞｼｯｸM-PRO" panose="020F0600000000000000" pitchFamily="50" charset="-128"/>
                <a:cs typeface="Times New Roman" panose="02020603050405020304" pitchFamily="18" charset="0"/>
              </a:rPr>
              <a:t>241</a:t>
            </a:r>
            <a:r>
              <a:rPr lang="ja-JP" sz="1100" b="1" kern="100" dirty="0">
                <a:solidFill>
                  <a:srgbClr val="000000"/>
                </a:solidFill>
                <a:effectLst/>
                <a:ea typeface="HG丸ｺﾞｼｯｸM-PRO" panose="020F0600000000000000" pitchFamily="50" charset="-128"/>
                <a:cs typeface="Times New Roman" panose="02020603050405020304" pitchFamily="18" charset="0"/>
              </a:rPr>
              <a:t>－</a:t>
            </a:r>
            <a:r>
              <a:rPr lang="en-US" sz="1100" b="1" kern="100" dirty="0">
                <a:solidFill>
                  <a:srgbClr val="000000"/>
                </a:solidFill>
                <a:effectLst/>
                <a:ea typeface="HG丸ｺﾞｼｯｸM-PRO" panose="020F0600000000000000" pitchFamily="50" charset="-128"/>
                <a:cs typeface="Times New Roman" panose="02020603050405020304" pitchFamily="18" charset="0"/>
              </a:rPr>
              <a:t>3132</a:t>
            </a:r>
            <a:endParaRPr lang="ja-JP" sz="1100" kern="100" dirty="0">
              <a:effectLst/>
              <a:ea typeface="游明朝" panose="02020400000000000000" pitchFamily="18" charset="-128"/>
              <a:cs typeface="Times New Roman" panose="02020603050405020304" pitchFamily="18" charset="0"/>
            </a:endParaRPr>
          </a:p>
          <a:p>
            <a:pPr algn="ctr">
              <a:lnSpc>
                <a:spcPts val="1200"/>
              </a:lnSpc>
              <a:spcAft>
                <a:spcPts val="800"/>
              </a:spcAft>
            </a:pPr>
            <a:r>
              <a:rPr lang="ja-JP" sz="1100" kern="100" dirty="0">
                <a:solidFill>
                  <a:srgbClr val="000000"/>
                </a:solidFill>
                <a:effectLst/>
                <a:ea typeface="HG丸ｺﾞｼｯｸM-PRO" panose="020F0600000000000000" pitchFamily="50" charset="-128"/>
                <a:cs typeface="Times New Roman" panose="02020603050405020304" pitchFamily="18" charset="0"/>
              </a:rPr>
              <a:t>受付時間</a:t>
            </a:r>
            <a:endParaRPr lang="ja-JP" sz="1100" kern="100" dirty="0">
              <a:effectLst/>
              <a:ea typeface="游明朝" panose="02020400000000000000" pitchFamily="18" charset="-128"/>
              <a:cs typeface="Times New Roman" panose="02020603050405020304" pitchFamily="18" charset="0"/>
            </a:endParaRPr>
          </a:p>
          <a:p>
            <a:pPr algn="ctr">
              <a:lnSpc>
                <a:spcPts val="1200"/>
              </a:lnSpc>
              <a:spcAft>
                <a:spcPts val="800"/>
              </a:spcAft>
            </a:pPr>
            <a:r>
              <a:rPr lang="en-US" sz="1100" kern="100" dirty="0">
                <a:solidFill>
                  <a:srgbClr val="000000"/>
                </a:solidFill>
                <a:effectLst/>
                <a:latin typeface="HG丸ｺﾞｼｯｸM-PRO" panose="020F0600000000000000" pitchFamily="50" charset="-128"/>
                <a:ea typeface="游明朝" panose="02020400000000000000" pitchFamily="18" charset="-128"/>
                <a:cs typeface="Times New Roman" panose="02020603050405020304" pitchFamily="18" charset="0"/>
              </a:rPr>
              <a:t>9:00</a:t>
            </a:r>
            <a:r>
              <a:rPr lang="ja-JP" altLang="en-US" sz="11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1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17</a:t>
            </a:r>
            <a:r>
              <a:rPr lang="ja-JP" altLang="en-US" sz="11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1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00</a:t>
            </a:r>
            <a:endParaRPr lang="ja-JP" sz="1100" kern="100" dirty="0">
              <a:effectLst/>
              <a:ea typeface="游明朝" panose="02020400000000000000" pitchFamily="18" charset="-128"/>
              <a:cs typeface="Times New Roman" panose="02020603050405020304" pitchFamily="18" charset="0"/>
            </a:endParaRPr>
          </a:p>
        </p:txBody>
      </p:sp>
      <p:pic>
        <p:nvPicPr>
          <p:cNvPr id="12" name="Picture 4">
            <a:extLst>
              <a:ext uri="{FF2B5EF4-FFF2-40B4-BE49-F238E27FC236}">
                <a16:creationId xmlns:a16="http://schemas.microsoft.com/office/drawing/2014/main" id="{5A7F2405-ACD1-4B13-96CC-7D5F47988189}"/>
              </a:ext>
              <a:ext uri="{147F2762-F138-4A5C-976F-8EAC2B608ADB}">
                <a16:predDERef xmlns:a16="http://schemas.microsoft.com/office/drawing/2014/main" pred="{00000000-0008-0000-0000-00000E000000}"/>
              </a:ext>
            </a:extLst>
          </p:cNvPr>
          <p:cNvPicPr>
            <a:picLocks noChangeAspect="1"/>
          </p:cNvPicPr>
          <p:nvPr/>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6849000" y="5368359"/>
            <a:ext cx="2245074" cy="587584"/>
          </a:xfrm>
          <a:prstGeom prst="rect">
            <a:avLst/>
          </a:prstGeom>
          <a:noFill/>
          <a:ln>
            <a:noFill/>
          </a:ln>
        </p:spPr>
      </p:pic>
      <p:sp>
        <p:nvSpPr>
          <p:cNvPr id="13" name="正方形/長方形 12">
            <a:extLst>
              <a:ext uri="{FF2B5EF4-FFF2-40B4-BE49-F238E27FC236}">
                <a16:creationId xmlns:a16="http://schemas.microsoft.com/office/drawing/2014/main" id="{00000000-0008-0000-0000-00000C000000}"/>
              </a:ext>
            </a:extLst>
          </p:cNvPr>
          <p:cNvSpPr/>
          <p:nvPr/>
        </p:nvSpPr>
        <p:spPr>
          <a:xfrm flipH="1">
            <a:off x="6806922" y="5978049"/>
            <a:ext cx="2369185" cy="457567"/>
          </a:xfrm>
          <a:prstGeom prst="rect">
            <a:avLst/>
          </a:prstGeom>
          <a:noFill/>
          <a:ln>
            <a:noFill/>
          </a:ln>
        </p:spPr>
        <p:txBody>
          <a:bodyPr wrap="square" lIns="0" tIns="0" rIns="0" bIns="0">
            <a:noAutofit/>
            <a:scene3d>
              <a:camera prst="orthographicFront"/>
              <a:lightRig rig="flat" dir="tl">
                <a:rot lat="0" lon="0" rev="6600000"/>
              </a:lightRig>
            </a:scene3d>
            <a:sp3d extrusionH="25400" contourW="8890">
              <a:bevelT w="38100" h="31750" prst="artDeco"/>
              <a:contourClr>
                <a:schemeClr val="accent2">
                  <a:shade val="75000"/>
                </a:schemeClr>
              </a:contourClr>
            </a:sp3d>
          </a:bodyPr>
          <a:lstStyle/>
          <a:p>
            <a:pPr algn="ctr" fontAlgn="base">
              <a:lnSpc>
                <a:spcPct val="107000"/>
              </a:lnSpc>
              <a:spcAft>
                <a:spcPts val="800"/>
              </a:spcAft>
            </a:pPr>
            <a:r>
              <a:rPr lang="ja-JP" sz="2800" b="1" kern="100" spc="500" dirty="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10800000" scaled="1"/>
                </a:gradFill>
                <a:effectLst>
                  <a:outerShdw blurRad="50800" dist="38989" dir="5460000" algn="tl">
                    <a:srgbClr val="000000">
                      <a:alpha val="38000"/>
                    </a:srgbClr>
                  </a:outerShdw>
                </a:effectLst>
                <a:latin typeface="游明朝" panose="02020400000000000000" pitchFamily="18" charset="-128"/>
                <a:ea typeface="HGS創英角ﾎﾟｯﾌﾟ体" panose="040B0A00000000000000" pitchFamily="50" charset="-128"/>
                <a:cs typeface="Times New Roman" panose="02020603050405020304" pitchFamily="18" charset="0"/>
              </a:rPr>
              <a:t>西市保育園</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14" name="図 13" descr="マップ が含まれている画像&#10;&#10;自動的に生成された説明">
            <a:extLst>
              <a:ext uri="{FF2B5EF4-FFF2-40B4-BE49-F238E27FC236}">
                <a16:creationId xmlns:a16="http://schemas.microsoft.com/office/drawing/2014/main" id="{5CF6B7D0-84E5-9D2B-89CF-4A7F8F068A3B}"/>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4797" t="68184" r="23869" b="12437"/>
          <a:stretch/>
        </p:blipFill>
        <p:spPr bwMode="auto">
          <a:xfrm>
            <a:off x="733435" y="5704864"/>
            <a:ext cx="1784345" cy="952659"/>
          </a:xfrm>
          <a:prstGeom prst="rect">
            <a:avLst/>
          </a:prstGeom>
          <a:noFill/>
          <a:ln>
            <a:noFill/>
          </a:ln>
          <a:extLst>
            <a:ext uri="{53640926-AAD7-44D8-BBD7-CCE9431645EC}">
              <a14:shadowObscured xmlns:a14="http://schemas.microsoft.com/office/drawing/2010/main"/>
            </a:ext>
          </a:extLst>
        </p:spPr>
      </p:pic>
      <p:pic>
        <p:nvPicPr>
          <p:cNvPr id="15" name="図 14" descr="QR コード&#10;&#10;自動的に生成された説明">
            <a:extLst>
              <a:ext uri="{FF2B5EF4-FFF2-40B4-BE49-F238E27FC236}">
                <a16:creationId xmlns:a16="http://schemas.microsoft.com/office/drawing/2014/main" id="{B63BCD62-D235-0C72-7AB2-6ED8F3CFE8FD}"/>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6598" t="6250" r="5208" b="6944"/>
          <a:stretch/>
        </p:blipFill>
        <p:spPr bwMode="auto">
          <a:xfrm>
            <a:off x="3556525" y="5704864"/>
            <a:ext cx="967963" cy="952659"/>
          </a:xfrm>
          <a:prstGeom prst="rect">
            <a:avLst/>
          </a:prstGeom>
          <a:noFill/>
          <a:ln>
            <a:noFill/>
          </a:ln>
          <a:extLst>
            <a:ext uri="{53640926-AAD7-44D8-BBD7-CCE9431645EC}">
              <a14:shadowObscured xmlns:a14="http://schemas.microsoft.com/office/drawing/2010/main"/>
            </a:ext>
          </a:extLst>
        </p:spPr>
      </p:pic>
      <p:sp>
        <p:nvSpPr>
          <p:cNvPr id="8" name="テキスト ボックス 7">
            <a:extLst>
              <a:ext uri="{FF2B5EF4-FFF2-40B4-BE49-F238E27FC236}">
                <a16:creationId xmlns:a16="http://schemas.microsoft.com/office/drawing/2014/main" id="{E0BE91A8-662E-E2D4-F825-C79DD03ABE4F}"/>
              </a:ext>
            </a:extLst>
          </p:cNvPr>
          <p:cNvSpPr txBox="1"/>
          <p:nvPr/>
        </p:nvSpPr>
        <p:spPr>
          <a:xfrm>
            <a:off x="3461604" y="5377433"/>
            <a:ext cx="1301376" cy="261610"/>
          </a:xfrm>
          <a:prstGeom prst="rect">
            <a:avLst/>
          </a:prstGeom>
          <a:noFill/>
        </p:spPr>
        <p:txBody>
          <a:bodyPr wrap="square" rtlCol="0">
            <a:spAutoFit/>
          </a:bodyPr>
          <a:lstStyle/>
          <a:p>
            <a:r>
              <a:rPr kumimoji="1" lang="ja-JP" altLang="en-US" sz="1100" dirty="0">
                <a:latin typeface="+mn-ea"/>
              </a:rPr>
              <a:t>園ホームページ</a:t>
            </a:r>
          </a:p>
        </p:txBody>
      </p:sp>
      <p:sp>
        <p:nvSpPr>
          <p:cNvPr id="10" name="テキスト ボックス 9">
            <a:extLst>
              <a:ext uri="{FF2B5EF4-FFF2-40B4-BE49-F238E27FC236}">
                <a16:creationId xmlns:a16="http://schemas.microsoft.com/office/drawing/2014/main" id="{98BC1DB9-80BD-5228-38B4-6B9B48A27184}"/>
              </a:ext>
            </a:extLst>
          </p:cNvPr>
          <p:cNvSpPr txBox="1"/>
          <p:nvPr/>
        </p:nvSpPr>
        <p:spPr>
          <a:xfrm>
            <a:off x="371991" y="5349933"/>
            <a:ext cx="2324443" cy="261610"/>
          </a:xfrm>
          <a:prstGeom prst="rect">
            <a:avLst/>
          </a:prstGeom>
          <a:noFill/>
        </p:spPr>
        <p:txBody>
          <a:bodyPr wrap="square" rtlCol="0">
            <a:spAutoFit/>
          </a:bodyPr>
          <a:lstStyle/>
          <a:p>
            <a:r>
              <a:rPr kumimoji="1" lang="ja-JP" altLang="en-US" sz="1100" dirty="0">
                <a:latin typeface="+mn-ea"/>
              </a:rPr>
              <a:t>ニチイキッズ公式インスタグラム</a:t>
            </a:r>
          </a:p>
        </p:txBody>
      </p:sp>
      <p:sp>
        <p:nvSpPr>
          <p:cNvPr id="28" name="四角形: 角を丸くする 27">
            <a:extLst>
              <a:ext uri="{FF2B5EF4-FFF2-40B4-BE49-F238E27FC236}">
                <a16:creationId xmlns:a16="http://schemas.microsoft.com/office/drawing/2014/main" id="{2965794C-A5FA-77D8-3F31-63D34BE128B5}"/>
              </a:ext>
            </a:extLst>
          </p:cNvPr>
          <p:cNvSpPr/>
          <p:nvPr/>
        </p:nvSpPr>
        <p:spPr>
          <a:xfrm>
            <a:off x="349619" y="5331639"/>
            <a:ext cx="2369185" cy="261610"/>
          </a:xfrm>
          <a:prstGeom prst="roundRect">
            <a:avLst/>
          </a:prstGeom>
          <a:noFill/>
          <a:ln w="28575">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四角形: 角を丸くする 28">
            <a:extLst>
              <a:ext uri="{FF2B5EF4-FFF2-40B4-BE49-F238E27FC236}">
                <a16:creationId xmlns:a16="http://schemas.microsoft.com/office/drawing/2014/main" id="{44089F61-E490-4C03-79EC-80A7F32F4F1E}"/>
              </a:ext>
            </a:extLst>
          </p:cNvPr>
          <p:cNvSpPr/>
          <p:nvPr/>
        </p:nvSpPr>
        <p:spPr>
          <a:xfrm>
            <a:off x="3448209" y="5359509"/>
            <a:ext cx="1184593" cy="261610"/>
          </a:xfrm>
          <a:prstGeom prst="roundRect">
            <a:avLst/>
          </a:prstGeom>
          <a:noFill/>
          <a:ln w="28575">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descr="図形 が含まれている画像&#10;&#10;AI 生成コンテンツは誤りを含む可能性があります。">
            <a:extLst>
              <a:ext uri="{FF2B5EF4-FFF2-40B4-BE49-F238E27FC236}">
                <a16:creationId xmlns:a16="http://schemas.microsoft.com/office/drawing/2014/main" id="{53406E19-88DA-E6F5-6B41-35CBA48CA84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21307229">
            <a:off x="6502037" y="98965"/>
            <a:ext cx="2387838" cy="1429481"/>
          </a:xfrm>
          <a:prstGeom prst="rect">
            <a:avLst/>
          </a:prstGeom>
        </p:spPr>
      </p:pic>
      <p:sp>
        <p:nvSpPr>
          <p:cNvPr id="18" name="正方形/長方形 17">
            <a:extLst>
              <a:ext uri="{FF2B5EF4-FFF2-40B4-BE49-F238E27FC236}">
                <a16:creationId xmlns:a16="http://schemas.microsoft.com/office/drawing/2014/main" id="{3F2037D7-8E9F-24DF-0797-DB2D1757925A}"/>
              </a:ext>
            </a:extLst>
          </p:cNvPr>
          <p:cNvSpPr/>
          <p:nvPr/>
        </p:nvSpPr>
        <p:spPr>
          <a:xfrm>
            <a:off x="257044" y="623293"/>
            <a:ext cx="2723823" cy="1107996"/>
          </a:xfrm>
          <a:prstGeom prst="rect">
            <a:avLst/>
          </a:prstGeom>
          <a:noFill/>
        </p:spPr>
        <p:txBody>
          <a:bodyPr wrap="none" lIns="91440" tIns="45720" rIns="91440" bIns="45720">
            <a:spAutoFit/>
          </a:bodyPr>
          <a:lstStyle/>
          <a:p>
            <a:pPr algn="ctr"/>
            <a:r>
              <a:rPr lang="ja-JP" altLang="en-US" sz="6600" b="1" cap="none" spc="0" dirty="0">
                <a:ln w="22225">
                  <a:solidFill>
                    <a:schemeClr val="accent2"/>
                  </a:solidFill>
                  <a:prstDash val="solid"/>
                </a:ln>
                <a:solidFill>
                  <a:schemeClr val="accent2">
                    <a:lumMod val="40000"/>
                    <a:lumOff val="60000"/>
                  </a:schemeClr>
                </a:solidFill>
                <a:effectLst/>
              </a:rPr>
              <a:t>七夕会</a:t>
            </a:r>
            <a:endParaRPr lang="en-US" altLang="ja-JP" sz="6600" b="1" cap="none" spc="0" dirty="0">
              <a:ln w="22225">
                <a:solidFill>
                  <a:schemeClr val="accent2"/>
                </a:solidFill>
                <a:prstDash val="solid"/>
              </a:ln>
              <a:solidFill>
                <a:schemeClr val="accent2">
                  <a:lumMod val="40000"/>
                  <a:lumOff val="60000"/>
                </a:schemeClr>
              </a:solidFill>
              <a:effectLst/>
            </a:endParaRPr>
          </a:p>
        </p:txBody>
      </p:sp>
      <p:sp>
        <p:nvSpPr>
          <p:cNvPr id="20" name="正方形/長方形 19">
            <a:extLst>
              <a:ext uri="{FF2B5EF4-FFF2-40B4-BE49-F238E27FC236}">
                <a16:creationId xmlns:a16="http://schemas.microsoft.com/office/drawing/2014/main" id="{168FB607-1E88-A4AB-C5C6-AF4682FB86D7}"/>
              </a:ext>
            </a:extLst>
          </p:cNvPr>
          <p:cNvSpPr/>
          <p:nvPr/>
        </p:nvSpPr>
        <p:spPr>
          <a:xfrm>
            <a:off x="0" y="85071"/>
            <a:ext cx="3416320" cy="523220"/>
          </a:xfrm>
          <a:prstGeom prst="rect">
            <a:avLst/>
          </a:prstGeom>
          <a:noFill/>
        </p:spPr>
        <p:txBody>
          <a:bodyPr wrap="none" lIns="91440" tIns="45720" rIns="91440" bIns="45720">
            <a:spAutoFit/>
          </a:bodyPr>
          <a:lstStyle/>
          <a:p>
            <a:pPr algn="ctr"/>
            <a:r>
              <a:rPr lang="ja-JP" altLang="en-US" sz="2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r>
              <a:rPr lang="ja-JP" altLang="en-US" sz="28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７月子育て広場＊</a:t>
            </a:r>
          </a:p>
        </p:txBody>
      </p:sp>
      <p:pic>
        <p:nvPicPr>
          <p:cNvPr id="22" name="図 21">
            <a:extLst>
              <a:ext uri="{FF2B5EF4-FFF2-40B4-BE49-F238E27FC236}">
                <a16:creationId xmlns:a16="http://schemas.microsoft.com/office/drawing/2014/main" id="{E786EAC9-C363-72E7-1C55-912A6D04EAB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16320" y="94065"/>
            <a:ext cx="2913888" cy="316992"/>
          </a:xfrm>
          <a:prstGeom prst="rect">
            <a:avLst/>
          </a:prstGeom>
        </p:spPr>
      </p:pic>
      <p:pic>
        <p:nvPicPr>
          <p:cNvPr id="25" name="図 24" descr="挿絵 が含まれている画像&#10;&#10;AI 生成コンテンツは誤りを含む可能性があります。">
            <a:extLst>
              <a:ext uri="{FF2B5EF4-FFF2-40B4-BE49-F238E27FC236}">
                <a16:creationId xmlns:a16="http://schemas.microsoft.com/office/drawing/2014/main" id="{C12EBA56-F328-6E49-EB07-169087416A2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9934037">
            <a:off x="7077404" y="2079571"/>
            <a:ext cx="1237104" cy="2870757"/>
          </a:xfrm>
          <a:prstGeom prst="rect">
            <a:avLst/>
          </a:prstGeom>
        </p:spPr>
      </p:pic>
      <p:sp>
        <p:nvSpPr>
          <p:cNvPr id="31" name="テキスト ボックス 30">
            <a:extLst>
              <a:ext uri="{FF2B5EF4-FFF2-40B4-BE49-F238E27FC236}">
                <a16:creationId xmlns:a16="http://schemas.microsoft.com/office/drawing/2014/main" id="{043CB322-AD4B-E293-2952-693737765F50}"/>
              </a:ext>
            </a:extLst>
          </p:cNvPr>
          <p:cNvSpPr txBox="1"/>
          <p:nvPr/>
        </p:nvSpPr>
        <p:spPr>
          <a:xfrm rot="19984724">
            <a:off x="7370783" y="2630796"/>
            <a:ext cx="692497" cy="2197919"/>
          </a:xfrm>
          <a:prstGeom prst="rect">
            <a:avLst/>
          </a:prstGeom>
          <a:noFill/>
        </p:spPr>
        <p:txBody>
          <a:bodyPr vert="eaVert" wrap="square" rtlCol="0">
            <a:spAutoFit/>
          </a:bodyPr>
          <a:lstStyle/>
          <a:p>
            <a:r>
              <a:rPr kumimoji="1" lang="ja-JP" altLang="en-US" sz="1100" b="1" dirty="0">
                <a:latin typeface="HG丸ｺﾞｼｯｸM-PRO" panose="020F0600000000000000" pitchFamily="50" charset="-128"/>
                <a:ea typeface="HG丸ｺﾞｼｯｸM-PRO" panose="020F0600000000000000" pitchFamily="50" charset="-128"/>
              </a:rPr>
              <a:t>保育園のお友達と</a:t>
            </a:r>
            <a:endParaRPr kumimoji="1" lang="en-US" altLang="ja-JP" sz="1100" b="1" dirty="0">
              <a:latin typeface="HG丸ｺﾞｼｯｸM-PRO" panose="020F0600000000000000" pitchFamily="50" charset="-128"/>
              <a:ea typeface="HG丸ｺﾞｼｯｸM-PRO" panose="020F0600000000000000" pitchFamily="50" charset="-128"/>
            </a:endParaRPr>
          </a:p>
          <a:p>
            <a:r>
              <a:rPr kumimoji="1" lang="ja-JP" altLang="en-US" sz="1100" b="1" dirty="0">
                <a:latin typeface="HG丸ｺﾞｼｯｸM-PRO" panose="020F0600000000000000" pitchFamily="50" charset="-128"/>
                <a:ea typeface="HG丸ｺﾞｼｯｸM-PRO" panose="020F0600000000000000" pitchFamily="50" charset="-128"/>
              </a:rPr>
              <a:t>　一緒に</a:t>
            </a:r>
            <a:endParaRPr kumimoji="1" lang="en-US" altLang="ja-JP" sz="1100" b="1" dirty="0">
              <a:latin typeface="HG丸ｺﾞｼｯｸM-PRO" panose="020F0600000000000000" pitchFamily="50" charset="-128"/>
              <a:ea typeface="HG丸ｺﾞｼｯｸM-PRO" panose="020F0600000000000000" pitchFamily="50" charset="-128"/>
            </a:endParaRPr>
          </a:p>
          <a:p>
            <a:r>
              <a:rPr kumimoji="1" lang="ja-JP" altLang="en-US" sz="1100" b="1" dirty="0">
                <a:latin typeface="HG丸ｺﾞｼｯｸM-PRO" panose="020F0600000000000000" pitchFamily="50" charset="-128"/>
                <a:ea typeface="HG丸ｺﾞｼｯｸM-PRO" panose="020F0600000000000000" pitchFamily="50" charset="-128"/>
              </a:rPr>
              <a:t>　　　楽しみましょう♪</a:t>
            </a:r>
            <a:endParaRPr kumimoji="1" lang="en-US" altLang="ja-JP" sz="1100" b="1" dirty="0">
              <a:latin typeface="HG丸ｺﾞｼｯｸM-PRO" panose="020F0600000000000000" pitchFamily="50" charset="-128"/>
              <a:ea typeface="HG丸ｺﾞｼｯｸM-PRO" panose="020F0600000000000000" pitchFamily="50" charset="-128"/>
            </a:endParaRPr>
          </a:p>
        </p:txBody>
      </p:sp>
      <p:pic>
        <p:nvPicPr>
          <p:cNvPr id="69" name="図 68" descr="図形 が含まれている画像&#10;&#10;AI 生成コンテンツは誤りを含む可能性があります。">
            <a:extLst>
              <a:ext uri="{FF2B5EF4-FFF2-40B4-BE49-F238E27FC236}">
                <a16:creationId xmlns:a16="http://schemas.microsoft.com/office/drawing/2014/main" id="{5769413A-87F2-6E6F-8241-F7BDAD7C0B2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48455" y="1773632"/>
            <a:ext cx="2113879" cy="2096504"/>
          </a:xfrm>
          <a:prstGeom prst="rect">
            <a:avLst/>
          </a:prstGeom>
        </p:spPr>
      </p:pic>
      <p:sp>
        <p:nvSpPr>
          <p:cNvPr id="70" name="テキスト ボックス 69">
            <a:extLst>
              <a:ext uri="{FF2B5EF4-FFF2-40B4-BE49-F238E27FC236}">
                <a16:creationId xmlns:a16="http://schemas.microsoft.com/office/drawing/2014/main" id="{936FA797-D7F3-B4F5-186F-EBD01946E7FE}"/>
              </a:ext>
            </a:extLst>
          </p:cNvPr>
          <p:cNvSpPr txBox="1"/>
          <p:nvPr/>
        </p:nvSpPr>
        <p:spPr>
          <a:xfrm>
            <a:off x="510879" y="2398748"/>
            <a:ext cx="1596217" cy="800219"/>
          </a:xfrm>
          <a:prstGeom prst="rect">
            <a:avLst/>
          </a:prstGeom>
          <a:noFill/>
        </p:spPr>
        <p:txBody>
          <a:bodyPr wrap="square" rtlCol="0">
            <a:spAutoFit/>
          </a:bodyPr>
          <a:lstStyle/>
          <a:p>
            <a:r>
              <a:rPr kumimoji="1" lang="ja-JP" altLang="en-US" dirty="0">
                <a:latin typeface="HG丸ｺﾞｼｯｸM-PRO" panose="020F0600000000000000" pitchFamily="50" charset="-128"/>
                <a:ea typeface="HG丸ｺﾞｼｯｸM-PRO" panose="020F0600000000000000" pitchFamily="50" charset="-128"/>
              </a:rPr>
              <a:t>７月７日</a:t>
            </a:r>
            <a:r>
              <a:rPr kumimoji="1" lang="en-US" altLang="ja-JP" dirty="0">
                <a:latin typeface="HG丸ｺﾞｼｯｸM-PRO" panose="020F0600000000000000" pitchFamily="50" charset="-128"/>
                <a:ea typeface="HG丸ｺﾞｼｯｸM-PRO" panose="020F0600000000000000" pitchFamily="50" charset="-128"/>
              </a:rPr>
              <a:t>(</a:t>
            </a:r>
            <a:r>
              <a:rPr kumimoji="1" lang="ja-JP" altLang="en-US" dirty="0">
                <a:latin typeface="HG丸ｺﾞｼｯｸM-PRO" panose="020F0600000000000000" pitchFamily="50" charset="-128"/>
                <a:ea typeface="HG丸ｺﾞｼｯｸM-PRO" panose="020F0600000000000000" pitchFamily="50" charset="-128"/>
              </a:rPr>
              <a:t>月</a:t>
            </a:r>
            <a:r>
              <a:rPr kumimoji="1" lang="en-US" altLang="ja-JP" dirty="0">
                <a:latin typeface="HG丸ｺﾞｼｯｸM-PRO" panose="020F0600000000000000" pitchFamily="50" charset="-128"/>
                <a:ea typeface="HG丸ｺﾞｼｯｸM-PRO" panose="020F0600000000000000" pitchFamily="50" charset="-128"/>
              </a:rPr>
              <a:t>)</a:t>
            </a:r>
          </a:p>
          <a:p>
            <a:endParaRPr kumimoji="1" lang="en-US" altLang="ja-JP" sz="1400" dirty="0">
              <a:latin typeface="HG丸ｺﾞｼｯｸM-PRO" panose="020F0600000000000000" pitchFamily="50" charset="-128"/>
              <a:ea typeface="HG丸ｺﾞｼｯｸM-PRO" panose="020F0600000000000000" pitchFamily="50" charset="-128"/>
            </a:endParaRPr>
          </a:p>
          <a:p>
            <a:r>
              <a:rPr kumimoji="1" lang="en-US" altLang="ja-JP" sz="1400" dirty="0">
                <a:latin typeface="HG丸ｺﾞｼｯｸM-PRO" panose="020F0600000000000000" pitchFamily="50" charset="-128"/>
                <a:ea typeface="HG丸ｺﾞｼｯｸM-PRO" panose="020F0600000000000000" pitchFamily="50" charset="-128"/>
              </a:rPr>
              <a:t>10</a:t>
            </a:r>
            <a:r>
              <a:rPr kumimoji="1" lang="ja-JP" altLang="en-US" sz="1400" dirty="0">
                <a:latin typeface="HG丸ｺﾞｼｯｸM-PRO" panose="020F0600000000000000" pitchFamily="50" charset="-128"/>
                <a:ea typeface="HG丸ｺﾞｼｯｸM-PRO" panose="020F0600000000000000" pitchFamily="50" charset="-128"/>
              </a:rPr>
              <a:t>時～</a:t>
            </a:r>
            <a:r>
              <a:rPr kumimoji="1" lang="en-US" altLang="ja-JP" sz="1400" dirty="0">
                <a:latin typeface="HG丸ｺﾞｼｯｸM-PRO" panose="020F0600000000000000" pitchFamily="50" charset="-128"/>
                <a:ea typeface="HG丸ｺﾞｼｯｸM-PRO" panose="020F0600000000000000" pitchFamily="50" charset="-128"/>
              </a:rPr>
              <a:t>11</a:t>
            </a:r>
            <a:r>
              <a:rPr kumimoji="1" lang="ja-JP" altLang="en-US" sz="1400" dirty="0">
                <a:latin typeface="HG丸ｺﾞｼｯｸM-PRO" panose="020F0600000000000000" pitchFamily="50" charset="-128"/>
                <a:ea typeface="HG丸ｺﾞｼｯｸM-PRO" panose="020F0600000000000000" pitchFamily="50" charset="-128"/>
              </a:rPr>
              <a:t>時</a:t>
            </a:r>
          </a:p>
        </p:txBody>
      </p:sp>
      <p:sp>
        <p:nvSpPr>
          <p:cNvPr id="71" name="吹き出し: 円形 70">
            <a:extLst>
              <a:ext uri="{FF2B5EF4-FFF2-40B4-BE49-F238E27FC236}">
                <a16:creationId xmlns:a16="http://schemas.microsoft.com/office/drawing/2014/main" id="{CD945807-FAEA-172C-C975-53C0D5AEDB00}"/>
              </a:ext>
            </a:extLst>
          </p:cNvPr>
          <p:cNvSpPr/>
          <p:nvPr/>
        </p:nvSpPr>
        <p:spPr>
          <a:xfrm>
            <a:off x="2418591" y="2624734"/>
            <a:ext cx="1735965" cy="745435"/>
          </a:xfrm>
          <a:prstGeom prst="wedgeEllipseCallout">
            <a:avLst>
              <a:gd name="adj1" fmla="val -59020"/>
              <a:gd name="adj2" fmla="val 29167"/>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1600" b="1" dirty="0">
                <a:solidFill>
                  <a:schemeClr val="tx1"/>
                </a:solidFill>
                <a:latin typeface="HG丸ｺﾞｼｯｸM-PRO" panose="020F0600000000000000" pitchFamily="50" charset="-128"/>
                <a:ea typeface="HG丸ｺﾞｼｯｸM-PRO" panose="020F0600000000000000" pitchFamily="50" charset="-128"/>
              </a:rPr>
              <a:t>０～５歳児</a:t>
            </a: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対象です</a:t>
            </a:r>
            <a:endParaRPr kumimoji="1" lang="ja-JP" altLang="en-US"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768584184"/>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e85a014-0ad3-4f21-8254-d413d8f7523f" xsi:nil="true"/>
    <lcf76f155ced4ddcb4097134ff3c332f xmlns="1eab2f3c-f547-44b1-a51e-c2b8152b918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53360BB2D7CA14A963B81FB68FB73F7" ma:contentTypeVersion="12" ma:contentTypeDescription="新しいドキュメントを作成します。" ma:contentTypeScope="" ma:versionID="5329f541a00d58d7a2ce446684575f3f">
  <xsd:schema xmlns:xsd="http://www.w3.org/2001/XMLSchema" xmlns:xs="http://www.w3.org/2001/XMLSchema" xmlns:p="http://schemas.microsoft.com/office/2006/metadata/properties" xmlns:ns2="1eab2f3c-f547-44b1-a51e-c2b8152b9186" xmlns:ns3="fe85a014-0ad3-4f21-8254-d413d8f7523f" targetNamespace="http://schemas.microsoft.com/office/2006/metadata/properties" ma:root="true" ma:fieldsID="e249e849f2ce208750f789dce11ee4c0" ns2:_="" ns3:_="">
    <xsd:import namespace="1eab2f3c-f547-44b1-a51e-c2b8152b9186"/>
    <xsd:import namespace="fe85a014-0ad3-4f21-8254-d413d8f7523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ab2f3c-f547-44b1-a51e-c2b8152b91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007de796-b30b-44d5-8819-c35727e7029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e85a014-0ad3-4f21-8254-d413d8f7523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3b6e0bc-5c08-4967-b3a0-8be4958fca24}" ma:internalName="TaxCatchAll" ma:showField="CatchAllData" ma:web="fe85a014-0ad3-4f21-8254-d413d8f7523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C6EF09-965F-4CBC-9D71-53ED6E9CC463}">
  <ds:schemaRefs>
    <ds:schemaRef ds:uri="http://schemas.microsoft.com/office/2006/metadata/properties"/>
    <ds:schemaRef ds:uri="http://schemas.microsoft.com/office/infopath/2007/PartnerControls"/>
    <ds:schemaRef ds:uri="fe85a014-0ad3-4f21-8254-d413d8f7523f"/>
    <ds:schemaRef ds:uri="1eab2f3c-f547-44b1-a51e-c2b8152b9186"/>
  </ds:schemaRefs>
</ds:datastoreItem>
</file>

<file path=customXml/itemProps2.xml><?xml version="1.0" encoding="utf-8"?>
<ds:datastoreItem xmlns:ds="http://schemas.openxmlformats.org/officeDocument/2006/customXml" ds:itemID="{4836DAAB-CEED-4C9C-8864-1843AE7673AB}">
  <ds:schemaRefs>
    <ds:schemaRef ds:uri="http://schemas.microsoft.com/sharepoint/v3/contenttype/forms"/>
  </ds:schemaRefs>
</ds:datastoreItem>
</file>

<file path=customXml/itemProps3.xml><?xml version="1.0" encoding="utf-8"?>
<ds:datastoreItem xmlns:ds="http://schemas.openxmlformats.org/officeDocument/2006/customXml" ds:itemID="{F4831C7F-0AD7-45C0-99B1-683AA33057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ab2f3c-f547-44b1-a51e-c2b8152b9186"/>
    <ds:schemaRef ds:uri="fe85a014-0ad3-4f21-8254-d413d8f752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235</TotalTime>
  <Words>106</Words>
  <Application>Microsoft Office PowerPoint</Application>
  <PresentationFormat>On-screen Show (4:3)</PresentationFormat>
  <Paragraphs>20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2013 - 2022 テーマ</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ＮＫ西市保育園</dc:creator>
  <cp:lastModifiedBy>ＮＫ西市保育園</cp:lastModifiedBy>
  <cp:revision>7</cp:revision>
  <dcterms:created xsi:type="dcterms:W3CDTF">2024-07-12T05:24:57Z</dcterms:created>
  <dcterms:modified xsi:type="dcterms:W3CDTF">2026-05-28T05:21:20Z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0x010100A53360BB2D7CA14A963B81FB68FB73F7</vt:lpwstr>
  </property>
</Properties>
</file>