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7561263" cy="106934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01" autoAdjust="0"/>
  </p:normalViewPr>
  <p:slideViewPr>
    <p:cSldViewPr>
      <p:cViewPr varScale="1">
        <p:scale>
          <a:sx n="63" d="100"/>
          <a:sy n="63" d="100"/>
        </p:scale>
        <p:origin x="1686" y="96"/>
      </p:cViewPr>
      <p:guideLst>
        <p:guide orient="horz" pos="336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3215212E-DE36-4298-8C5A-F5C371B6151F}" type="datetimeFigureOut">
              <a:rPr kumimoji="1" lang="ja-JP" altLang="en-US" smtClean="0"/>
              <a:t>2025/6/28</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BD4DC1EA-6253-4849-AACD-FE0E0BC4B1D9}" type="slidenum">
              <a:rPr kumimoji="1" lang="ja-JP" altLang="en-US" smtClean="0"/>
              <a:t>‹#›</a:t>
            </a:fld>
            <a:endParaRPr kumimoji="1" lang="ja-JP" altLang="en-US"/>
          </a:p>
        </p:txBody>
      </p:sp>
    </p:spTree>
    <p:extLst>
      <p:ext uri="{BB962C8B-B14F-4D97-AF65-F5344CB8AC3E}">
        <p14:creationId xmlns:p14="http://schemas.microsoft.com/office/powerpoint/2010/main" val="427623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7AACC334-1747-441A-870B-E117B27014A1}" type="datetimeFigureOut">
              <a:rPr kumimoji="1" lang="ja-JP" altLang="en-US" smtClean="0"/>
              <a:t>2025/6/28</a:t>
            </a:fld>
            <a:endParaRPr kumimoji="1" lang="ja-JP" altLang="en-US"/>
          </a:p>
        </p:txBody>
      </p:sp>
      <p:sp>
        <p:nvSpPr>
          <p:cNvPr id="4" name="スライド イメージ プレースホルダー 3"/>
          <p:cNvSpPr>
            <a:spLocks noGrp="1" noRot="1" noChangeAspect="1"/>
          </p:cNvSpPr>
          <p:nvPr>
            <p:ph type="sldImg" idx="2"/>
          </p:nvPr>
        </p:nvSpPr>
        <p:spPr>
          <a:xfrm>
            <a:off x="2085975" y="746125"/>
            <a:ext cx="26352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00492D9F-469C-4371-A939-0B2A071A7120}" type="slidenum">
              <a:rPr kumimoji="1" lang="ja-JP" altLang="en-US" smtClean="0"/>
              <a:t>‹#›</a:t>
            </a:fld>
            <a:endParaRPr kumimoji="1" lang="ja-JP" altLang="en-US"/>
          </a:p>
        </p:txBody>
      </p:sp>
    </p:spTree>
    <p:extLst>
      <p:ext uri="{BB962C8B-B14F-4D97-AF65-F5344CB8AC3E}">
        <p14:creationId xmlns:p14="http://schemas.microsoft.com/office/powerpoint/2010/main" val="31375804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85975" y="746125"/>
            <a:ext cx="2635250" cy="3725863"/>
          </a:xfrm>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0492D9F-469C-4371-A939-0B2A071A7120}" type="slidenum">
              <a:rPr kumimoji="1" lang="ja-JP" altLang="en-US" smtClean="0"/>
              <a:t>1</a:t>
            </a:fld>
            <a:endParaRPr kumimoji="1" lang="ja-JP" altLang="en-US"/>
          </a:p>
        </p:txBody>
      </p:sp>
    </p:spTree>
    <p:extLst>
      <p:ext uri="{BB962C8B-B14F-4D97-AF65-F5344CB8AC3E}">
        <p14:creationId xmlns:p14="http://schemas.microsoft.com/office/powerpoint/2010/main" val="274395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7"/>
            <a:ext cx="6427074" cy="229214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5"/>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A2217F7-3AD0-4A9C-B533-0854CB037946}" type="datetimeFigureOut">
              <a:rPr kumimoji="1" lang="ja-JP" altLang="en-US" smtClean="0"/>
              <a:t>2025/6/28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4FD133-FE8D-46D4-8B3B-C3D551D19DFD}" type="slidenum">
              <a:rPr kumimoji="1" lang="ja-JP" altLang="en-US" smtClean="0"/>
              <a:t>‹#›</a:t>
            </a:fld>
            <a:endParaRPr kumimoji="1" lang="ja-JP" altLang="en-US"/>
          </a:p>
        </p:txBody>
      </p:sp>
    </p:spTree>
    <p:extLst>
      <p:ext uri="{BB962C8B-B14F-4D97-AF65-F5344CB8AC3E}">
        <p14:creationId xmlns:p14="http://schemas.microsoft.com/office/powerpoint/2010/main" val="99782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A2217F7-3AD0-4A9C-B533-0854CB037946}" type="datetimeFigureOut">
              <a:rPr kumimoji="1" lang="ja-JP" altLang="en-US" smtClean="0"/>
              <a:t>2025/6/28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4FD133-FE8D-46D4-8B3B-C3D551D19DFD}" type="slidenum">
              <a:rPr kumimoji="1" lang="ja-JP" altLang="en-US" smtClean="0"/>
              <a:t>‹#›</a:t>
            </a:fld>
            <a:endParaRPr kumimoji="1" lang="ja-JP" altLang="en-US"/>
          </a:p>
        </p:txBody>
      </p:sp>
    </p:spTree>
    <p:extLst>
      <p:ext uri="{BB962C8B-B14F-4D97-AF65-F5344CB8AC3E}">
        <p14:creationId xmlns:p14="http://schemas.microsoft.com/office/powerpoint/2010/main" val="209304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28235"/>
            <a:ext cx="1701284" cy="9124044"/>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78063" y="428235"/>
            <a:ext cx="4977832" cy="912404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A2217F7-3AD0-4A9C-B533-0854CB037946}" type="datetimeFigureOut">
              <a:rPr kumimoji="1" lang="ja-JP" altLang="en-US" smtClean="0"/>
              <a:t>2025/6/28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4FD133-FE8D-46D4-8B3B-C3D551D19DFD}" type="slidenum">
              <a:rPr kumimoji="1" lang="ja-JP" altLang="en-US" smtClean="0"/>
              <a:t>‹#›</a:t>
            </a:fld>
            <a:endParaRPr kumimoji="1" lang="ja-JP" altLang="en-US"/>
          </a:p>
        </p:txBody>
      </p:sp>
    </p:spTree>
    <p:extLst>
      <p:ext uri="{BB962C8B-B14F-4D97-AF65-F5344CB8AC3E}">
        <p14:creationId xmlns:p14="http://schemas.microsoft.com/office/powerpoint/2010/main" val="323170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A2217F7-3AD0-4A9C-B533-0854CB037946}" type="datetimeFigureOut">
              <a:rPr kumimoji="1" lang="ja-JP" altLang="en-US" smtClean="0"/>
              <a:t>2025/6/28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4FD133-FE8D-46D4-8B3B-C3D551D19DFD}" type="slidenum">
              <a:rPr kumimoji="1" lang="ja-JP" altLang="en-US" smtClean="0"/>
              <a:t>‹#›</a:t>
            </a:fld>
            <a:endParaRPr kumimoji="1" lang="ja-JP" altLang="en-US"/>
          </a:p>
        </p:txBody>
      </p:sp>
    </p:spTree>
    <p:extLst>
      <p:ext uri="{BB962C8B-B14F-4D97-AF65-F5344CB8AC3E}">
        <p14:creationId xmlns:p14="http://schemas.microsoft.com/office/powerpoint/2010/main" val="223869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1"/>
            <a:ext cx="6427074" cy="2123828"/>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22"/>
            <a:ext cx="6427074" cy="233917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A2217F7-3AD0-4A9C-B533-0854CB037946}" type="datetimeFigureOut">
              <a:rPr kumimoji="1" lang="ja-JP" altLang="en-US" smtClean="0"/>
              <a:t>2025/6/28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4FD133-FE8D-46D4-8B3B-C3D551D19DFD}" type="slidenum">
              <a:rPr kumimoji="1" lang="ja-JP" altLang="en-US" smtClean="0"/>
              <a:t>‹#›</a:t>
            </a:fld>
            <a:endParaRPr kumimoji="1" lang="ja-JP" altLang="en-US"/>
          </a:p>
        </p:txBody>
      </p:sp>
    </p:spTree>
    <p:extLst>
      <p:ext uri="{BB962C8B-B14F-4D97-AF65-F5344CB8AC3E}">
        <p14:creationId xmlns:p14="http://schemas.microsoft.com/office/powerpoint/2010/main" val="89931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78063" y="2495128"/>
            <a:ext cx="3339558" cy="705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843642" y="2495128"/>
            <a:ext cx="3339558" cy="705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A2217F7-3AD0-4A9C-B533-0854CB037946}" type="datetimeFigureOut">
              <a:rPr kumimoji="1" lang="ja-JP" altLang="en-US" smtClean="0"/>
              <a:t>2025/6/28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4FD133-FE8D-46D4-8B3B-C3D551D19DFD}" type="slidenum">
              <a:rPr kumimoji="1" lang="ja-JP" altLang="en-US" smtClean="0"/>
              <a:t>‹#›</a:t>
            </a:fld>
            <a:endParaRPr kumimoji="1" lang="ja-JP" altLang="en-US"/>
          </a:p>
        </p:txBody>
      </p:sp>
    </p:spTree>
    <p:extLst>
      <p:ext uri="{BB962C8B-B14F-4D97-AF65-F5344CB8AC3E}">
        <p14:creationId xmlns:p14="http://schemas.microsoft.com/office/powerpoint/2010/main" val="253145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93640"/>
            <a:ext cx="3340871" cy="997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91193"/>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8" y="2393640"/>
            <a:ext cx="3342183" cy="997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8" y="3391193"/>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A2217F7-3AD0-4A9C-B533-0854CB037946}" type="datetimeFigureOut">
              <a:rPr kumimoji="1" lang="ja-JP" altLang="en-US" smtClean="0"/>
              <a:t>2025/6/28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A4FD133-FE8D-46D4-8B3B-C3D551D19DFD}" type="slidenum">
              <a:rPr kumimoji="1" lang="ja-JP" altLang="en-US" smtClean="0"/>
              <a:t>‹#›</a:t>
            </a:fld>
            <a:endParaRPr kumimoji="1" lang="ja-JP" altLang="en-US"/>
          </a:p>
        </p:txBody>
      </p:sp>
    </p:spTree>
    <p:extLst>
      <p:ext uri="{BB962C8B-B14F-4D97-AF65-F5344CB8AC3E}">
        <p14:creationId xmlns:p14="http://schemas.microsoft.com/office/powerpoint/2010/main" val="323897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A2217F7-3AD0-4A9C-B533-0854CB037946}" type="datetimeFigureOut">
              <a:rPr kumimoji="1" lang="ja-JP" altLang="en-US" smtClean="0"/>
              <a:t>2025/6/28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A4FD133-FE8D-46D4-8B3B-C3D551D19DFD}" type="slidenum">
              <a:rPr kumimoji="1" lang="ja-JP" altLang="en-US" smtClean="0"/>
              <a:t>‹#›</a:t>
            </a:fld>
            <a:endParaRPr kumimoji="1" lang="ja-JP" altLang="en-US"/>
          </a:p>
        </p:txBody>
      </p:sp>
    </p:spTree>
    <p:extLst>
      <p:ext uri="{BB962C8B-B14F-4D97-AF65-F5344CB8AC3E}">
        <p14:creationId xmlns:p14="http://schemas.microsoft.com/office/powerpoint/2010/main" val="317757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2217F7-3AD0-4A9C-B533-0854CB037946}" type="datetimeFigureOut">
              <a:rPr kumimoji="1" lang="ja-JP" altLang="en-US" smtClean="0"/>
              <a:t>2025/6/28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A4FD133-FE8D-46D4-8B3B-C3D551D19DFD}" type="slidenum">
              <a:rPr kumimoji="1" lang="ja-JP" altLang="en-US" smtClean="0"/>
              <a:t>‹#›</a:t>
            </a:fld>
            <a:endParaRPr kumimoji="1" lang="ja-JP" altLang="en-US"/>
          </a:p>
        </p:txBody>
      </p:sp>
    </p:spTree>
    <p:extLst>
      <p:ext uri="{BB962C8B-B14F-4D97-AF65-F5344CB8AC3E}">
        <p14:creationId xmlns:p14="http://schemas.microsoft.com/office/powerpoint/2010/main" val="44291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7"/>
            <a:ext cx="2487603" cy="181193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8"/>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5"/>
            <a:ext cx="2487603" cy="73145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2217F7-3AD0-4A9C-B533-0854CB037946}" type="datetimeFigureOut">
              <a:rPr kumimoji="1" lang="ja-JP" altLang="en-US" smtClean="0"/>
              <a:t>2025/6/28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4FD133-FE8D-46D4-8B3B-C3D551D19DFD}" type="slidenum">
              <a:rPr kumimoji="1" lang="ja-JP" altLang="en-US" smtClean="0"/>
              <a:t>‹#›</a:t>
            </a:fld>
            <a:endParaRPr kumimoji="1" lang="ja-JP" altLang="en-US"/>
          </a:p>
        </p:txBody>
      </p:sp>
    </p:spTree>
    <p:extLst>
      <p:ext uri="{BB962C8B-B14F-4D97-AF65-F5344CB8AC3E}">
        <p14:creationId xmlns:p14="http://schemas.microsoft.com/office/powerpoint/2010/main" val="182535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2"/>
            <a:ext cx="4536758" cy="88369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4"/>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482060" y="8369073"/>
            <a:ext cx="4536758" cy="1254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2217F7-3AD0-4A9C-B533-0854CB037946}" type="datetimeFigureOut">
              <a:rPr kumimoji="1" lang="ja-JP" altLang="en-US" smtClean="0"/>
              <a:t>2025/6/28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4FD133-FE8D-46D4-8B3B-C3D551D19DFD}" type="slidenum">
              <a:rPr kumimoji="1" lang="ja-JP" altLang="en-US" smtClean="0"/>
              <a:t>‹#›</a:t>
            </a:fld>
            <a:endParaRPr kumimoji="1" lang="ja-JP" altLang="en-US"/>
          </a:p>
        </p:txBody>
      </p:sp>
    </p:spTree>
    <p:extLst>
      <p:ext uri="{BB962C8B-B14F-4D97-AF65-F5344CB8AC3E}">
        <p14:creationId xmlns:p14="http://schemas.microsoft.com/office/powerpoint/2010/main" val="3236023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28232"/>
            <a:ext cx="6805137" cy="178223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3" y="2495128"/>
            <a:ext cx="6805137" cy="705715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3" y="9911200"/>
            <a:ext cx="1764295" cy="569324"/>
          </a:xfrm>
          <a:prstGeom prst="rect">
            <a:avLst/>
          </a:prstGeom>
        </p:spPr>
        <p:txBody>
          <a:bodyPr vert="horz" lIns="91440" tIns="45720" rIns="91440" bIns="45720" rtlCol="0" anchor="ctr"/>
          <a:lstStyle>
            <a:lvl1pPr algn="l">
              <a:defRPr sz="1200">
                <a:solidFill>
                  <a:schemeClr val="tx1">
                    <a:tint val="75000"/>
                  </a:schemeClr>
                </a:solidFill>
              </a:defRPr>
            </a:lvl1pPr>
          </a:lstStyle>
          <a:p>
            <a:fld id="{6A2217F7-3AD0-4A9C-B533-0854CB037946}" type="datetimeFigureOut">
              <a:rPr kumimoji="1" lang="ja-JP" altLang="en-US" smtClean="0"/>
              <a:t>2025/6/28</a:t>
            </a:fld>
            <a:endParaRPr kumimoji="1" lang="ja-JP" altLang="en-US"/>
          </a:p>
        </p:txBody>
      </p:sp>
      <p:sp>
        <p:nvSpPr>
          <p:cNvPr id="5" name="フッター プレースホルダー 4"/>
          <p:cNvSpPr>
            <a:spLocks noGrp="1"/>
          </p:cNvSpPr>
          <p:nvPr>
            <p:ph type="ftr" sz="quarter" idx="3"/>
          </p:nvPr>
        </p:nvSpPr>
        <p:spPr>
          <a:xfrm>
            <a:off x="2583432" y="9911200"/>
            <a:ext cx="2394400" cy="56932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911200"/>
            <a:ext cx="1764295" cy="569324"/>
          </a:xfrm>
          <a:prstGeom prst="rect">
            <a:avLst/>
          </a:prstGeom>
        </p:spPr>
        <p:txBody>
          <a:bodyPr vert="horz" lIns="91440" tIns="45720" rIns="91440" bIns="45720" rtlCol="0" anchor="ctr"/>
          <a:lstStyle>
            <a:lvl1pPr algn="r">
              <a:defRPr sz="1200">
                <a:solidFill>
                  <a:schemeClr val="tx1">
                    <a:tint val="75000"/>
                  </a:schemeClr>
                </a:solidFill>
              </a:defRPr>
            </a:lvl1pPr>
          </a:lstStyle>
          <a:p>
            <a:fld id="{AA4FD133-FE8D-46D4-8B3B-C3D551D19DFD}" type="slidenum">
              <a:rPr kumimoji="1" lang="ja-JP" altLang="en-US" smtClean="0"/>
              <a:t>‹#›</a:t>
            </a:fld>
            <a:endParaRPr kumimoji="1" lang="ja-JP" altLang="en-US"/>
          </a:p>
        </p:txBody>
      </p:sp>
    </p:spTree>
    <p:extLst>
      <p:ext uri="{BB962C8B-B14F-4D97-AF65-F5344CB8AC3E}">
        <p14:creationId xmlns:p14="http://schemas.microsoft.com/office/powerpoint/2010/main" val="302473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descr="テーブルに肘をついている子供&#10;&#10;AI 生成コンテンツは誤りを含む可能性があります。">
            <a:extLst>
              <a:ext uri="{FF2B5EF4-FFF2-40B4-BE49-F238E27FC236}">
                <a16:creationId xmlns:a16="http://schemas.microsoft.com/office/drawing/2014/main" id="{78D123EA-1536-51C8-C5A0-B0FA33C9C4E1}"/>
              </a:ext>
            </a:extLst>
          </p:cNvPr>
          <p:cNvPicPr>
            <a:picLocks noChangeAspect="1"/>
          </p:cNvPicPr>
          <p:nvPr/>
        </p:nvPicPr>
        <p:blipFill>
          <a:blip r:embed="rId3" cstate="print">
            <a:extLst>
              <a:ext uri="{28A0092B-C50C-407E-A947-70E740481C1C}">
                <a14:useLocalDpi xmlns:a14="http://schemas.microsoft.com/office/drawing/2010/main" val="0"/>
              </a:ext>
            </a:extLst>
          </a:blip>
          <a:srcRect l="26938" t="6394" r="12202" b="9249"/>
          <a:stretch>
            <a:fillRect/>
          </a:stretch>
        </p:blipFill>
        <p:spPr>
          <a:xfrm>
            <a:off x="5276007" y="9375992"/>
            <a:ext cx="987596" cy="1026676"/>
          </a:xfrm>
          <a:prstGeom prst="rect">
            <a:avLst/>
          </a:prstGeom>
        </p:spPr>
      </p:pic>
      <p:pic>
        <p:nvPicPr>
          <p:cNvPr id="13" name="図 12" descr="ダイアグラム&#10;&#10;AI 生成コンテンツは誤りを含む可能性があります。">
            <a:extLst>
              <a:ext uri="{FF2B5EF4-FFF2-40B4-BE49-F238E27FC236}">
                <a16:creationId xmlns:a16="http://schemas.microsoft.com/office/drawing/2014/main" id="{A7BC025C-2AA8-13FD-5718-8E5AF5586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01" y="7610420"/>
            <a:ext cx="3765045" cy="2966021"/>
          </a:xfrm>
          <a:prstGeom prst="rect">
            <a:avLst/>
          </a:prstGeom>
        </p:spPr>
      </p:pic>
      <p:sp>
        <p:nvSpPr>
          <p:cNvPr id="58" name="正方形/長方形 57">
            <a:extLst>
              <a:ext uri="{FF2B5EF4-FFF2-40B4-BE49-F238E27FC236}">
                <a16:creationId xmlns:a16="http://schemas.microsoft.com/office/drawing/2014/main" id="{7D98DA04-0017-D2DF-72A3-004C3A8F90EB}"/>
              </a:ext>
            </a:extLst>
          </p:cNvPr>
          <p:cNvSpPr/>
          <p:nvPr/>
        </p:nvSpPr>
        <p:spPr>
          <a:xfrm>
            <a:off x="4299088" y="8610417"/>
            <a:ext cx="3077944" cy="1852970"/>
          </a:xfrm>
          <a:prstGeom prst="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サブタイトル 2"/>
          <p:cNvSpPr>
            <a:spLocks noGrp="1"/>
          </p:cNvSpPr>
          <p:nvPr>
            <p:ph type="subTitle" idx="1"/>
          </p:nvPr>
        </p:nvSpPr>
        <p:spPr>
          <a:xfrm>
            <a:off x="5301888" y="439949"/>
            <a:ext cx="2151897" cy="1038444"/>
          </a:xfrm>
        </p:spPr>
        <p:txBody>
          <a:bodyPr>
            <a:normAutofit/>
          </a:bodyPr>
          <a:lstStyle/>
          <a:p>
            <a:pPr algn="l"/>
            <a:r>
              <a:rPr lang="ja-JP" altLang="en-US" sz="1400" dirty="0">
                <a:solidFill>
                  <a:schemeClr val="tx1"/>
                </a:solidFill>
              </a:rPr>
              <a:t>　　　　　</a:t>
            </a:r>
            <a:r>
              <a:rPr lang="ja-JP" altLang="en-US" sz="1600" dirty="0">
                <a:solidFill>
                  <a:schemeClr val="tx1"/>
                </a:solidFill>
              </a:rPr>
              <a:t>　</a:t>
            </a:r>
            <a:r>
              <a:rPr lang="en-US" altLang="ja-JP" sz="1600" dirty="0">
                <a:solidFill>
                  <a:schemeClr val="tx1"/>
                </a:solidFill>
              </a:rPr>
              <a:t>2025</a:t>
            </a:r>
            <a:r>
              <a:rPr lang="ja-JP" altLang="en-US" sz="1600" dirty="0">
                <a:solidFill>
                  <a:schemeClr val="tx1"/>
                </a:solidFill>
              </a:rPr>
              <a:t>　年　</a:t>
            </a:r>
            <a:r>
              <a:rPr lang="en-US" altLang="ja-JP" sz="1600" dirty="0">
                <a:solidFill>
                  <a:schemeClr val="tx1"/>
                </a:solidFill>
              </a:rPr>
              <a:t>7</a:t>
            </a:r>
            <a:r>
              <a:rPr lang="ja-JP" altLang="en-US" sz="1600" dirty="0">
                <a:solidFill>
                  <a:schemeClr val="tx1"/>
                </a:solidFill>
              </a:rPr>
              <a:t>月</a:t>
            </a:r>
            <a:endParaRPr lang="en-US" altLang="ja-JP" sz="1600" dirty="0">
              <a:solidFill>
                <a:schemeClr val="tx1"/>
              </a:solidFill>
            </a:endParaRPr>
          </a:p>
          <a:p>
            <a:pPr algn="l"/>
            <a:r>
              <a:rPr kumimoji="1" lang="ja-JP" altLang="en-US" sz="1400" dirty="0">
                <a:solidFill>
                  <a:schemeClr val="tx1"/>
                </a:solidFill>
              </a:rPr>
              <a:t>ニチイキッズ小禄保育園</a:t>
            </a:r>
            <a:endParaRPr kumimoji="1" lang="en-US" altLang="ja-JP" sz="1400" dirty="0">
              <a:solidFill>
                <a:schemeClr val="tx1"/>
              </a:solidFill>
            </a:endParaRPr>
          </a:p>
          <a:p>
            <a:pPr algn="l"/>
            <a:r>
              <a:rPr lang="ja-JP" altLang="en-US" sz="1400" dirty="0">
                <a:solidFill>
                  <a:schemeClr val="tx1"/>
                </a:solidFill>
              </a:rPr>
              <a:t>　　　ＴＥＬ：８５９－８５１１</a:t>
            </a:r>
            <a:endParaRPr kumimoji="1" lang="ja-JP" altLang="en-US" sz="1400" dirty="0">
              <a:solidFill>
                <a:schemeClr val="tx1"/>
              </a:solidFill>
            </a:endParaRPr>
          </a:p>
        </p:txBody>
      </p:sp>
      <p:sp>
        <p:nvSpPr>
          <p:cNvPr id="16" name="テキスト ボックス 15"/>
          <p:cNvSpPr txBox="1"/>
          <p:nvPr/>
        </p:nvSpPr>
        <p:spPr>
          <a:xfrm>
            <a:off x="2004577" y="2905589"/>
            <a:ext cx="5335745" cy="1169551"/>
          </a:xfrm>
          <a:prstGeom prst="rect">
            <a:avLst/>
          </a:prstGeom>
          <a:noFill/>
        </p:spPr>
        <p:txBody>
          <a:bodyPr wrap="square" rtlCol="0">
            <a:spAutoFit/>
          </a:bodyPr>
          <a:lstStyle/>
          <a:p>
            <a:r>
              <a:rPr lang="ja-JP" altLang="en-US" sz="1400" dirty="0">
                <a:latin typeface="+mn-ea"/>
              </a:rPr>
              <a:t>ひよこ組　　安定した生活リズムの中でゆったりと安心して過ごす。　　</a:t>
            </a:r>
            <a:endParaRPr lang="en-US" altLang="ja-JP" sz="1400" dirty="0">
              <a:latin typeface="+mn-ea"/>
            </a:endParaRPr>
          </a:p>
          <a:p>
            <a:r>
              <a:rPr lang="ja-JP" altLang="en-US" sz="1400" dirty="0">
                <a:latin typeface="+mn-ea"/>
              </a:rPr>
              <a:t>あひる組　　水の感触を楽しむ。身の回りの簡単なことを自分でよろう　</a:t>
            </a:r>
            <a:endParaRPr lang="en-US" altLang="ja-JP" sz="1400" dirty="0">
              <a:latin typeface="+mn-ea"/>
            </a:endParaRPr>
          </a:p>
          <a:p>
            <a:r>
              <a:rPr lang="ja-JP" altLang="en-US" sz="1400" dirty="0">
                <a:latin typeface="+mn-ea"/>
              </a:rPr>
              <a:t>　　　　　　　　とする。</a:t>
            </a:r>
            <a:endParaRPr lang="en-US" altLang="ja-JP" sz="1400" dirty="0">
              <a:latin typeface="+mn-ea"/>
            </a:endParaRPr>
          </a:p>
          <a:p>
            <a:r>
              <a:rPr lang="ja-JP" altLang="en-US" sz="1400" dirty="0">
                <a:latin typeface="+mn-ea"/>
              </a:rPr>
              <a:t>うさぎ  組　  砂・泥・水などの感触を味わいながら保育者や友達と夏</a:t>
            </a:r>
            <a:endParaRPr lang="en-US" altLang="ja-JP" sz="1400" dirty="0">
              <a:latin typeface="+mn-ea"/>
            </a:endParaRPr>
          </a:p>
          <a:p>
            <a:r>
              <a:rPr lang="ja-JP" altLang="en-US" sz="1400" dirty="0">
                <a:latin typeface="+mn-ea"/>
              </a:rPr>
              <a:t>　　　　　　　　の遊びを楽しむ　</a:t>
            </a:r>
            <a:endParaRPr lang="en-US" altLang="ja-JP" sz="1400" dirty="0">
              <a:latin typeface="+mn-ea"/>
            </a:endParaRPr>
          </a:p>
        </p:txBody>
      </p:sp>
      <p:sp>
        <p:nvSpPr>
          <p:cNvPr id="21" name="テキスト ボックス 20"/>
          <p:cNvSpPr txBox="1"/>
          <p:nvPr/>
        </p:nvSpPr>
        <p:spPr>
          <a:xfrm>
            <a:off x="176088" y="4341208"/>
            <a:ext cx="3915935" cy="3077766"/>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7</a:t>
            </a:r>
            <a:r>
              <a:rPr lang="ja-JP" altLang="en-US" sz="1500" dirty="0">
                <a:latin typeface="メイリオ" panose="020B0604030504040204" pitchFamily="50" charset="-128"/>
                <a:ea typeface="メイリオ" panose="020B0604030504040204" pitchFamily="50" charset="-128"/>
              </a:rPr>
              <a:t>日</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月）    七夕会</a:t>
            </a:r>
            <a:endParaRPr lang="en-US" altLang="ja-JP" sz="1500" dirty="0">
              <a:latin typeface="メイリオ" panose="020B0604030504040204" pitchFamily="50" charset="-128"/>
              <a:ea typeface="メイリオ" panose="020B0604030504040204" pitchFamily="50" charset="-128"/>
            </a:endParaRPr>
          </a:p>
          <a:p>
            <a:r>
              <a:rPr lang="ja-JP" altLang="en-US" sz="1500" dirty="0">
                <a:latin typeface="メイリオ" panose="020B0604030504040204" pitchFamily="50" charset="-128"/>
                <a:ea typeface="メイリオ" panose="020B0604030504040204" pitchFamily="50" charset="-128"/>
              </a:rPr>
              <a:t>　  ８日</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火）　 身体測定　　</a:t>
            </a:r>
            <a:endParaRPr lang="en-US" altLang="ja-JP" sz="1500" dirty="0">
              <a:latin typeface="メイリオ" panose="020B0604030504040204" pitchFamily="50" charset="-128"/>
              <a:ea typeface="メイリオ" panose="020B0604030504040204" pitchFamily="50" charset="-128"/>
            </a:endParaRPr>
          </a:p>
          <a:p>
            <a:r>
              <a:rPr lang="ja-JP" altLang="en-US" sz="1500" dirty="0">
                <a:latin typeface="メイリオ" panose="020B0604030504040204" pitchFamily="50" charset="-128"/>
                <a:ea typeface="メイリオ" panose="020B0604030504040204" pitchFamily="50" charset="-128"/>
              </a:rPr>
              <a:t>　 </a:t>
            </a:r>
            <a:r>
              <a:rPr lang="en-US" altLang="ja-JP" sz="1500" dirty="0">
                <a:latin typeface="メイリオ" panose="020B0604030504040204" pitchFamily="50" charset="-128"/>
                <a:ea typeface="メイリオ" panose="020B0604030504040204" pitchFamily="50" charset="-128"/>
              </a:rPr>
              <a:t>10</a:t>
            </a:r>
            <a:r>
              <a:rPr lang="ja-JP" altLang="en-US" sz="1500" dirty="0">
                <a:latin typeface="メイリオ" panose="020B0604030504040204" pitchFamily="50" charset="-128"/>
                <a:ea typeface="メイリオ" panose="020B0604030504040204" pitchFamily="50" charset="-128"/>
              </a:rPr>
              <a:t>日</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木）　 食育</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ｽｲｶ割ﾘ</a:t>
            </a:r>
            <a:r>
              <a:rPr lang="en-US" altLang="ja-JP" sz="1500" dirty="0">
                <a:latin typeface="メイリオ" panose="020B0604030504040204" pitchFamily="50" charset="-128"/>
                <a:ea typeface="メイリオ" panose="020B0604030504040204" pitchFamily="50" charset="-128"/>
              </a:rPr>
              <a:t>)</a:t>
            </a:r>
          </a:p>
          <a:p>
            <a:r>
              <a:rPr lang="ja-JP" altLang="en-US" sz="1500" dirty="0">
                <a:latin typeface="メイリオ" panose="020B0604030504040204" pitchFamily="50" charset="-128"/>
                <a:ea typeface="メイリオ" panose="020B0604030504040204" pitchFamily="50" charset="-128"/>
              </a:rPr>
              <a:t>　 </a:t>
            </a:r>
            <a:r>
              <a:rPr lang="en-US" altLang="ja-JP" sz="1500" dirty="0">
                <a:latin typeface="メイリオ" panose="020B0604030504040204" pitchFamily="50" charset="-128"/>
                <a:ea typeface="メイリオ" panose="020B0604030504040204" pitchFamily="50" charset="-128"/>
              </a:rPr>
              <a:t>11</a:t>
            </a:r>
            <a:r>
              <a:rPr lang="ja-JP" altLang="en-US" sz="1500" dirty="0">
                <a:latin typeface="メイリオ" panose="020B0604030504040204" pitchFamily="50" charset="-128"/>
                <a:ea typeface="メイリオ" panose="020B0604030504040204" pitchFamily="50" charset="-128"/>
              </a:rPr>
              <a:t>日</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金）　 防犯訓練</a:t>
            </a:r>
            <a:endParaRPr lang="en-US" altLang="ja-JP" sz="1500" dirty="0">
              <a:latin typeface="メイリオ" panose="020B0604030504040204" pitchFamily="50" charset="-128"/>
              <a:ea typeface="メイリオ" panose="020B0604030504040204" pitchFamily="50" charset="-128"/>
            </a:endParaRPr>
          </a:p>
          <a:p>
            <a:r>
              <a:rPr lang="ja-JP" altLang="en-US" sz="1500" dirty="0">
                <a:latin typeface="メイリオ" panose="020B0604030504040204" pitchFamily="50" charset="-128"/>
                <a:ea typeface="メイリオ" panose="020B0604030504040204" pitchFamily="50" charset="-128"/>
              </a:rPr>
              <a:t>    </a:t>
            </a:r>
            <a:r>
              <a:rPr lang="en-US" altLang="ja-JP" sz="1500" dirty="0">
                <a:latin typeface="メイリオ" panose="020B0604030504040204" pitchFamily="50" charset="-128"/>
                <a:ea typeface="メイリオ" panose="020B0604030504040204" pitchFamily="50" charset="-128"/>
              </a:rPr>
              <a:t>17</a:t>
            </a:r>
            <a:r>
              <a:rPr lang="ja-JP" altLang="en-US" sz="1500" dirty="0">
                <a:latin typeface="メイリオ" panose="020B0604030504040204" pitchFamily="50" charset="-128"/>
                <a:ea typeface="メイリオ" panose="020B0604030504040204" pitchFamily="50" charset="-128"/>
              </a:rPr>
              <a:t>日</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木</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     英語レッスン</a:t>
            </a:r>
            <a:endParaRPr lang="en-US" altLang="ja-JP" sz="1500" dirty="0">
              <a:latin typeface="メイリオ" panose="020B0604030504040204" pitchFamily="50" charset="-128"/>
              <a:ea typeface="メイリオ" panose="020B0604030504040204" pitchFamily="50" charset="-128"/>
            </a:endParaRPr>
          </a:p>
          <a:p>
            <a:r>
              <a:rPr lang="ja-JP" altLang="en-US" sz="1500" dirty="0">
                <a:latin typeface="メイリオ" panose="020B0604030504040204" pitchFamily="50" charset="-128"/>
                <a:ea typeface="メイリオ" panose="020B0604030504040204" pitchFamily="50" charset="-128"/>
              </a:rPr>
              <a:t>　 </a:t>
            </a:r>
            <a:r>
              <a:rPr lang="en-US" altLang="ja-JP" sz="1500" dirty="0">
                <a:latin typeface="メイリオ" panose="020B0604030504040204" pitchFamily="50" charset="-128"/>
                <a:ea typeface="メイリオ" panose="020B0604030504040204" pitchFamily="50" charset="-128"/>
              </a:rPr>
              <a:t>18</a:t>
            </a:r>
            <a:r>
              <a:rPr lang="ja-JP" altLang="en-US" sz="1500" dirty="0">
                <a:latin typeface="メイリオ" panose="020B0604030504040204" pitchFamily="50" charset="-128"/>
                <a:ea typeface="メイリオ" panose="020B0604030504040204" pitchFamily="50" charset="-128"/>
              </a:rPr>
              <a:t>日</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金</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  　子育ひろば</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戸外活動参加</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　　　　</a:t>
            </a:r>
            <a:endParaRPr lang="en-US" altLang="ja-JP" sz="1500" dirty="0">
              <a:latin typeface="メイリオ" panose="020B0604030504040204" pitchFamily="50" charset="-128"/>
              <a:ea typeface="メイリオ" panose="020B0604030504040204" pitchFamily="50" charset="-128"/>
            </a:endParaRPr>
          </a:p>
          <a:p>
            <a:r>
              <a:rPr lang="en-US" altLang="ja-JP" sz="1500" dirty="0">
                <a:latin typeface="メイリオ" panose="020B0604030504040204" pitchFamily="50" charset="-128"/>
                <a:ea typeface="メイリオ" panose="020B0604030504040204" pitchFamily="50" charset="-128"/>
              </a:rPr>
              <a:t>    22</a:t>
            </a:r>
            <a:r>
              <a:rPr lang="ja-JP" altLang="en-US" sz="1500" dirty="0">
                <a:latin typeface="メイリオ" panose="020B0604030504040204" pitchFamily="50" charset="-128"/>
                <a:ea typeface="メイリオ" panose="020B0604030504040204" pitchFamily="50" charset="-128"/>
              </a:rPr>
              <a:t>日</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火） 　避難訓練</a:t>
            </a:r>
            <a:endParaRPr lang="en-US" altLang="ja-JP" sz="1500" dirty="0">
              <a:latin typeface="メイリオ" panose="020B0604030504040204" pitchFamily="50" charset="-128"/>
              <a:ea typeface="メイリオ" panose="020B0604030504040204" pitchFamily="50" charset="-128"/>
            </a:endParaRPr>
          </a:p>
          <a:p>
            <a:r>
              <a:rPr lang="ja-JP" altLang="en-US" sz="1500" dirty="0">
                <a:latin typeface="メイリオ" panose="020B0604030504040204" pitchFamily="50" charset="-128"/>
                <a:ea typeface="メイリオ" panose="020B0604030504040204" pitchFamily="50" charset="-128"/>
              </a:rPr>
              <a:t>　 </a:t>
            </a:r>
            <a:r>
              <a:rPr lang="en-US" altLang="ja-JP" sz="1500" dirty="0">
                <a:latin typeface="メイリオ" panose="020B0604030504040204" pitchFamily="50" charset="-128"/>
                <a:ea typeface="メイリオ" panose="020B0604030504040204" pitchFamily="50" charset="-128"/>
              </a:rPr>
              <a:t>24</a:t>
            </a:r>
            <a:r>
              <a:rPr lang="ja-JP" altLang="en-US" sz="1500" dirty="0">
                <a:latin typeface="メイリオ" panose="020B0604030504040204" pitchFamily="50" charset="-128"/>
                <a:ea typeface="メイリオ" panose="020B0604030504040204" pitchFamily="50" charset="-128"/>
              </a:rPr>
              <a:t>日</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木）    お誕生日会</a:t>
            </a:r>
            <a:endParaRPr lang="en-US" altLang="ja-JP" sz="1500" dirty="0">
              <a:latin typeface="メイリオ" panose="020B0604030504040204" pitchFamily="50" charset="-128"/>
              <a:ea typeface="メイリオ" panose="020B0604030504040204" pitchFamily="50" charset="-128"/>
            </a:endParaRPr>
          </a:p>
          <a:p>
            <a:r>
              <a:rPr lang="en-US" altLang="ja-JP" sz="1500" dirty="0">
                <a:latin typeface="メイリオ" panose="020B0604030504040204" pitchFamily="50" charset="-128"/>
                <a:ea typeface="メイリオ" panose="020B0604030504040204" pitchFamily="50" charset="-128"/>
              </a:rPr>
              <a:t>  </a:t>
            </a:r>
            <a:r>
              <a:rPr lang="ja-JP" altLang="en-US" sz="1500" dirty="0">
                <a:latin typeface="メイリオ" panose="020B0604030504040204" pitchFamily="50" charset="-128"/>
                <a:ea typeface="メイリオ" panose="020B0604030504040204" pitchFamily="50" charset="-128"/>
              </a:rPr>
              <a:t>  </a:t>
            </a:r>
            <a:endParaRPr lang="en-US" altLang="ja-JP" sz="1500" dirty="0">
              <a:latin typeface="メイリオ" panose="020B0604030504040204" pitchFamily="50" charset="-128"/>
              <a:ea typeface="メイリオ" panose="020B0604030504040204" pitchFamily="50" charset="-128"/>
            </a:endParaRPr>
          </a:p>
          <a:p>
            <a:r>
              <a:rPr lang="ja-JP" altLang="en-US" sz="1500" dirty="0">
                <a:latin typeface="メイリオ" panose="020B0604030504040204" pitchFamily="50" charset="-128"/>
                <a:ea typeface="メイリオ" panose="020B0604030504040204" pitchFamily="50" charset="-128"/>
              </a:rPr>
              <a:t>  </a:t>
            </a:r>
            <a:endParaRPr lang="en-US" altLang="ja-JP" sz="1500" dirty="0">
              <a:latin typeface="メイリオ" panose="020B0604030504040204" pitchFamily="50" charset="-128"/>
              <a:ea typeface="メイリオ" panose="020B0604030504040204" pitchFamily="50" charset="-128"/>
            </a:endParaRPr>
          </a:p>
          <a:p>
            <a:endParaRPr lang="en-US" altLang="ja-JP" sz="1500" dirty="0">
              <a:latin typeface="メイリオ" panose="020B0604030504040204" pitchFamily="50" charset="-128"/>
              <a:ea typeface="メイリオ" panose="020B0604030504040204" pitchFamily="50" charset="-128"/>
            </a:endParaRPr>
          </a:p>
          <a:p>
            <a:r>
              <a:rPr lang="ja-JP" altLang="en-US" sz="1500" dirty="0">
                <a:latin typeface="メイリオ" panose="020B0604030504040204" pitchFamily="50" charset="-128"/>
                <a:ea typeface="メイリオ" panose="020B0604030504040204" pitchFamily="50" charset="-128"/>
              </a:rPr>
              <a:t>　</a:t>
            </a:r>
            <a:endParaRPr lang="en-US" altLang="ja-JP" sz="1500" dirty="0">
              <a:latin typeface="メイリオ" panose="020B0604030504040204" pitchFamily="50" charset="-128"/>
              <a:ea typeface="メイリオ" panose="020B0604030504040204" pitchFamily="50" charset="-128"/>
            </a:endParaRPr>
          </a:p>
          <a:p>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15BB3914-4320-1E2B-31CE-C151B28700FB}"/>
              </a:ext>
            </a:extLst>
          </p:cNvPr>
          <p:cNvSpPr/>
          <p:nvPr/>
        </p:nvSpPr>
        <p:spPr>
          <a:xfrm>
            <a:off x="338296" y="2889946"/>
            <a:ext cx="7033411" cy="117480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D2D3D4A2-4867-AC4B-3188-0CE168A11E9D}"/>
              </a:ext>
            </a:extLst>
          </p:cNvPr>
          <p:cNvSpPr txBox="1"/>
          <p:nvPr/>
        </p:nvSpPr>
        <p:spPr>
          <a:xfrm>
            <a:off x="263427" y="1763337"/>
            <a:ext cx="7120506" cy="1015663"/>
          </a:xfrm>
          <a:prstGeom prst="rect">
            <a:avLst/>
          </a:prstGeom>
          <a:noFill/>
        </p:spPr>
        <p:txBody>
          <a:bodyPr wrap="square" rtlCol="0">
            <a:spAutoFit/>
          </a:bodyPr>
          <a:lstStyle/>
          <a:p>
            <a:r>
              <a:rPr lang="ja-JP" altLang="en-US" sz="1200" dirty="0">
                <a:latin typeface="+mj-ea"/>
                <a:ea typeface="+mj-ea"/>
              </a:rPr>
              <a:t>　沖縄は梅雨明けとなり、蝉しぐれが本格的な夏の訪れを告げています。日差しも強く子どもたちは夢中に遊んで汗びっしょりになるこもあり、園では熱中症対策もしっかり行い水分補給には気をつけて活動しおります。</a:t>
            </a:r>
            <a:endParaRPr lang="en-US" altLang="ja-JP" sz="1200" dirty="0">
              <a:latin typeface="+mj-ea"/>
              <a:ea typeface="+mj-ea"/>
            </a:endParaRPr>
          </a:p>
          <a:p>
            <a:r>
              <a:rPr lang="ja-JP" altLang="en-US" sz="1200" dirty="0">
                <a:latin typeface="+mj-ea"/>
                <a:ea typeface="+mj-ea"/>
              </a:rPr>
              <a:t>また今月から水遊び・プール遊びが始まります。安全にきをつけながら子ども達に思いきり夏を楽しんでもらいたいと思っております。園に大きな笹を用意しました。七夕会では子どもたちにどんなお願い事をするのかインタビューしたいと思います！</a:t>
            </a:r>
            <a:endParaRPr lang="en-US" altLang="ja-JP" sz="1200" dirty="0">
              <a:latin typeface="+mj-ea"/>
              <a:ea typeface="+mj-ea"/>
            </a:endParaRPr>
          </a:p>
        </p:txBody>
      </p:sp>
      <p:sp>
        <p:nvSpPr>
          <p:cNvPr id="30" name="正方形/長方形 29">
            <a:extLst>
              <a:ext uri="{FF2B5EF4-FFF2-40B4-BE49-F238E27FC236}">
                <a16:creationId xmlns:a16="http://schemas.microsoft.com/office/drawing/2014/main" id="{7F88BB45-4654-65F2-EC31-0C5C1CA1ADF5}"/>
              </a:ext>
            </a:extLst>
          </p:cNvPr>
          <p:cNvSpPr/>
          <p:nvPr/>
        </p:nvSpPr>
        <p:spPr>
          <a:xfrm>
            <a:off x="390247" y="4143240"/>
            <a:ext cx="3791477" cy="235558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823A97A9-6000-C704-E3A4-80E70B6E6856}"/>
              </a:ext>
            </a:extLst>
          </p:cNvPr>
          <p:cNvSpPr txBox="1"/>
          <p:nvPr/>
        </p:nvSpPr>
        <p:spPr>
          <a:xfrm>
            <a:off x="5737244" y="9450079"/>
            <a:ext cx="1353081" cy="276999"/>
          </a:xfrm>
          <a:prstGeom prst="rect">
            <a:avLst/>
          </a:prstGeom>
          <a:noFill/>
        </p:spPr>
        <p:txBody>
          <a:bodyPr wrap="square" rtlCol="0">
            <a:spAutoFit/>
          </a:bodyPr>
          <a:lstStyle/>
          <a:p>
            <a:r>
              <a:rPr kumimoji="1" lang="ja-JP" altLang="en-US" sz="1200" dirty="0"/>
              <a:t>　</a:t>
            </a:r>
            <a:endParaRPr kumimoji="1" lang="en-US" altLang="ja-JP" sz="1200" dirty="0"/>
          </a:p>
        </p:txBody>
      </p:sp>
      <p:sp>
        <p:nvSpPr>
          <p:cNvPr id="35" name="正方形/長方形 34">
            <a:extLst>
              <a:ext uri="{FF2B5EF4-FFF2-40B4-BE49-F238E27FC236}">
                <a16:creationId xmlns:a16="http://schemas.microsoft.com/office/drawing/2014/main" id="{BE741EED-E462-49AE-62A1-1DF34D542716}"/>
              </a:ext>
            </a:extLst>
          </p:cNvPr>
          <p:cNvSpPr/>
          <p:nvPr/>
        </p:nvSpPr>
        <p:spPr>
          <a:xfrm>
            <a:off x="1437912" y="6523606"/>
            <a:ext cx="2693799" cy="521352"/>
          </a:xfrm>
          <a:prstGeom prst="rect">
            <a:avLst/>
          </a:prstGeom>
          <a:no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97363194-D676-3B36-1B1B-49BBC1AB1419}"/>
              </a:ext>
            </a:extLst>
          </p:cNvPr>
          <p:cNvSpPr txBox="1"/>
          <p:nvPr/>
        </p:nvSpPr>
        <p:spPr>
          <a:xfrm>
            <a:off x="4373006" y="4377946"/>
            <a:ext cx="1121335" cy="400216"/>
          </a:xfrm>
          <a:prstGeom prst="rect">
            <a:avLst/>
          </a:prstGeom>
          <a:noFill/>
        </p:spPr>
        <p:txBody>
          <a:bodyPr wrap="square" rtlCol="0">
            <a:spAutoFit/>
          </a:bodyPr>
          <a:lstStyle/>
          <a:p>
            <a:endParaRPr kumimoji="1" lang="ja-JP" altLang="en-US" dirty="0"/>
          </a:p>
        </p:txBody>
      </p:sp>
      <p:sp>
        <p:nvSpPr>
          <p:cNvPr id="23" name="テキスト ボックス 22">
            <a:extLst>
              <a:ext uri="{FF2B5EF4-FFF2-40B4-BE49-F238E27FC236}">
                <a16:creationId xmlns:a16="http://schemas.microsoft.com/office/drawing/2014/main" id="{A68C78CB-FD04-B314-296F-CC7469FA54F7}"/>
              </a:ext>
            </a:extLst>
          </p:cNvPr>
          <p:cNvSpPr txBox="1"/>
          <p:nvPr/>
        </p:nvSpPr>
        <p:spPr>
          <a:xfrm>
            <a:off x="4260471" y="6248576"/>
            <a:ext cx="1291312" cy="369332"/>
          </a:xfrm>
          <a:prstGeom prst="rect">
            <a:avLst/>
          </a:prstGeom>
          <a:noFill/>
        </p:spPr>
        <p:txBody>
          <a:bodyPr wrap="square" rtlCol="0">
            <a:spAutoFit/>
          </a:bodyPr>
          <a:lstStyle/>
          <a:p>
            <a:r>
              <a:rPr kumimoji="1" lang="ja-JP" altLang="en-US" b="1" dirty="0">
                <a:highlight>
                  <a:srgbClr val="00FFFF"/>
                </a:highlight>
              </a:rPr>
              <a:t>あひる組</a:t>
            </a:r>
            <a:endParaRPr kumimoji="1" lang="en-US" altLang="ja-JP" b="1" dirty="0">
              <a:highlight>
                <a:srgbClr val="00FFFF"/>
              </a:highlight>
            </a:endParaRPr>
          </a:p>
        </p:txBody>
      </p:sp>
      <p:sp>
        <p:nvSpPr>
          <p:cNvPr id="27" name="テキスト ボックス 26">
            <a:extLst>
              <a:ext uri="{FF2B5EF4-FFF2-40B4-BE49-F238E27FC236}">
                <a16:creationId xmlns:a16="http://schemas.microsoft.com/office/drawing/2014/main" id="{808A5C0D-6463-8ECE-8A9F-8DDE6A6D274A}"/>
              </a:ext>
            </a:extLst>
          </p:cNvPr>
          <p:cNvSpPr txBox="1"/>
          <p:nvPr/>
        </p:nvSpPr>
        <p:spPr>
          <a:xfrm>
            <a:off x="4235049" y="4070721"/>
            <a:ext cx="1121335" cy="369332"/>
          </a:xfrm>
          <a:prstGeom prst="rect">
            <a:avLst/>
          </a:prstGeom>
          <a:noFill/>
        </p:spPr>
        <p:txBody>
          <a:bodyPr wrap="square" rtlCol="0">
            <a:spAutoFit/>
          </a:bodyPr>
          <a:lstStyle/>
          <a:p>
            <a:r>
              <a:rPr kumimoji="1" lang="ja-JP" altLang="en-US" b="1" dirty="0">
                <a:highlight>
                  <a:srgbClr val="FFFF00"/>
                </a:highlight>
              </a:rPr>
              <a:t>ひよこ組</a:t>
            </a:r>
          </a:p>
        </p:txBody>
      </p:sp>
      <p:sp>
        <p:nvSpPr>
          <p:cNvPr id="32" name="正方形/長方形 31">
            <a:extLst>
              <a:ext uri="{FF2B5EF4-FFF2-40B4-BE49-F238E27FC236}">
                <a16:creationId xmlns:a16="http://schemas.microsoft.com/office/drawing/2014/main" id="{6E5819C8-E30D-823B-7A0B-8EA2237DAE65}"/>
              </a:ext>
            </a:extLst>
          </p:cNvPr>
          <p:cNvSpPr/>
          <p:nvPr/>
        </p:nvSpPr>
        <p:spPr>
          <a:xfrm>
            <a:off x="4299088" y="6693357"/>
            <a:ext cx="3041236" cy="1516504"/>
          </a:xfrm>
          <a:prstGeom prst="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80690B45-2384-E63D-5123-37A6A82AF2E5}"/>
              </a:ext>
            </a:extLst>
          </p:cNvPr>
          <p:cNvSpPr/>
          <p:nvPr/>
        </p:nvSpPr>
        <p:spPr>
          <a:xfrm>
            <a:off x="4299088" y="4408830"/>
            <a:ext cx="3041235" cy="1699236"/>
          </a:xfrm>
          <a:prstGeom prst="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5A1F76D6-8B31-B5C5-9082-047B459CB314}"/>
              </a:ext>
            </a:extLst>
          </p:cNvPr>
          <p:cNvSpPr txBox="1"/>
          <p:nvPr/>
        </p:nvSpPr>
        <p:spPr>
          <a:xfrm>
            <a:off x="1480961" y="6570453"/>
            <a:ext cx="2342719" cy="1446550"/>
          </a:xfrm>
          <a:prstGeom prst="rect">
            <a:avLst/>
          </a:prstGeom>
          <a:noFill/>
        </p:spPr>
        <p:txBody>
          <a:bodyPr wrap="square" rtlCol="0">
            <a:spAutoFit/>
          </a:bodyPr>
          <a:lstStyle/>
          <a:p>
            <a:r>
              <a:rPr lang="ja-JP" altLang="en-US" sz="1400" dirty="0"/>
              <a:t>　たなばたさま・きらきらぼし</a:t>
            </a:r>
            <a:endParaRPr lang="en-US" altLang="ja-JP" sz="1400" dirty="0"/>
          </a:p>
          <a:p>
            <a:r>
              <a:rPr lang="ja-JP" altLang="en-US" sz="1400" dirty="0"/>
              <a:t>　　　ｱｲｽｸﾘｰﾑ・せみ</a:t>
            </a:r>
            <a:endParaRPr lang="en-US" altLang="ja-JP" sz="1400" dirty="0"/>
          </a:p>
          <a:p>
            <a:endParaRPr lang="en-US" altLang="ja-JP" sz="1400" dirty="0"/>
          </a:p>
          <a:p>
            <a:endParaRPr lang="en-US" altLang="ja-JP" sz="1400" dirty="0"/>
          </a:p>
          <a:p>
            <a:r>
              <a:rPr lang="en-US" altLang="ja-JP" sz="1100" dirty="0"/>
              <a:t>6</a:t>
            </a:r>
            <a:r>
              <a:rPr lang="ja-JP" altLang="en-US" sz="1100" dirty="0"/>
              <a:t>月生まれのお友だち</a:t>
            </a:r>
            <a:endParaRPr lang="en-US" altLang="ja-JP" sz="1100" dirty="0"/>
          </a:p>
          <a:p>
            <a:endParaRPr lang="en-US" altLang="ja-JP" dirty="0"/>
          </a:p>
        </p:txBody>
      </p:sp>
      <p:sp>
        <p:nvSpPr>
          <p:cNvPr id="81" name="テキスト ボックス 80">
            <a:extLst>
              <a:ext uri="{FF2B5EF4-FFF2-40B4-BE49-F238E27FC236}">
                <a16:creationId xmlns:a16="http://schemas.microsoft.com/office/drawing/2014/main" id="{A3B4FAD2-1338-6F85-8532-E273034A475D}"/>
              </a:ext>
            </a:extLst>
          </p:cNvPr>
          <p:cNvSpPr txBox="1"/>
          <p:nvPr/>
        </p:nvSpPr>
        <p:spPr>
          <a:xfrm>
            <a:off x="831665" y="8385544"/>
            <a:ext cx="2561000" cy="1415772"/>
          </a:xfrm>
          <a:prstGeom prst="rect">
            <a:avLst/>
          </a:prstGeom>
          <a:noFill/>
        </p:spPr>
        <p:txBody>
          <a:bodyPr wrap="square" rtlCol="0">
            <a:spAutoFit/>
          </a:bodyPr>
          <a:lstStyle/>
          <a:p>
            <a:r>
              <a:rPr kumimoji="1" lang="ja-JP" altLang="en-US" sz="1400" dirty="0">
                <a:highlight>
                  <a:srgbClr val="00FF00"/>
                </a:highlight>
              </a:rPr>
              <a:t>熱中症に注意　　　　　　　　</a:t>
            </a:r>
            <a:endParaRPr kumimoji="1" lang="en-US" altLang="ja-JP" sz="1400" dirty="0">
              <a:highlight>
                <a:srgbClr val="00FF00"/>
              </a:highlight>
            </a:endParaRPr>
          </a:p>
          <a:p>
            <a:r>
              <a:rPr kumimoji="1" lang="ja-JP" altLang="en-US" sz="1200" dirty="0"/>
              <a:t>これから厳しい暑さが続きます。熱中症に注意して少しでも症状がある場合は涼しい場所に移動、衣服をふるめ、水やうちわで体を冷やし水分をたらせます。脇の下などに冷たいペットボトル飲料を挟むのも効果的</a:t>
            </a:r>
          </a:p>
        </p:txBody>
      </p:sp>
      <p:sp>
        <p:nvSpPr>
          <p:cNvPr id="87" name="テキスト ボックス 86">
            <a:extLst>
              <a:ext uri="{FF2B5EF4-FFF2-40B4-BE49-F238E27FC236}">
                <a16:creationId xmlns:a16="http://schemas.microsoft.com/office/drawing/2014/main" id="{C3E79B02-98F6-8F63-1E58-F83FB9EBDB02}"/>
              </a:ext>
            </a:extLst>
          </p:cNvPr>
          <p:cNvSpPr txBox="1"/>
          <p:nvPr/>
        </p:nvSpPr>
        <p:spPr>
          <a:xfrm>
            <a:off x="1696083" y="8081014"/>
            <a:ext cx="1121335" cy="369332"/>
          </a:xfrm>
          <a:prstGeom prst="rect">
            <a:avLst/>
          </a:prstGeom>
          <a:noFill/>
        </p:spPr>
        <p:txBody>
          <a:bodyPr wrap="square" rtlCol="0">
            <a:spAutoFit/>
          </a:bodyPr>
          <a:lstStyle/>
          <a:p>
            <a:r>
              <a:rPr kumimoji="1" lang="ja-JP" altLang="en-US" b="1" dirty="0">
                <a:solidFill>
                  <a:srgbClr val="FF0000"/>
                </a:solidFill>
                <a:latin typeface="メイリオ" panose="020B0604030504040204" pitchFamily="50" charset="-128"/>
                <a:ea typeface="メイリオ" panose="020B0604030504040204" pitchFamily="50" charset="-128"/>
              </a:rPr>
              <a:t>安全対策</a:t>
            </a:r>
          </a:p>
        </p:txBody>
      </p:sp>
      <p:pic>
        <p:nvPicPr>
          <p:cNvPr id="4" name="図 3" descr="挿絵 が含まれている画像&#10;&#10;AI 生成コンテンツは誤りを含む可能性があります。">
            <a:extLst>
              <a:ext uri="{FF2B5EF4-FFF2-40B4-BE49-F238E27FC236}">
                <a16:creationId xmlns:a16="http://schemas.microsoft.com/office/drawing/2014/main" id="{CD8D9C78-361C-3D7D-BA06-73B70B8784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991" y="251921"/>
            <a:ext cx="4007709" cy="1426869"/>
          </a:xfrm>
          <a:prstGeom prst="rect">
            <a:avLst/>
          </a:prstGeom>
        </p:spPr>
      </p:pic>
      <p:pic>
        <p:nvPicPr>
          <p:cNvPr id="6" name="図 5" descr="ダイアグラム が含まれている画像&#10;&#10;AI 生成コンテンツは誤りを含む可能性があります。">
            <a:extLst>
              <a:ext uri="{FF2B5EF4-FFF2-40B4-BE49-F238E27FC236}">
                <a16:creationId xmlns:a16="http://schemas.microsoft.com/office/drawing/2014/main" id="{32591B62-02D8-5CA4-A00F-CCE038106A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297" y="3150577"/>
            <a:ext cx="1660686" cy="466417"/>
          </a:xfrm>
          <a:prstGeom prst="rect">
            <a:avLst/>
          </a:prstGeom>
        </p:spPr>
      </p:pic>
      <p:pic>
        <p:nvPicPr>
          <p:cNvPr id="8" name="図 7">
            <a:extLst>
              <a:ext uri="{FF2B5EF4-FFF2-40B4-BE49-F238E27FC236}">
                <a16:creationId xmlns:a16="http://schemas.microsoft.com/office/drawing/2014/main" id="{4E097BEB-DA7B-B1BA-CE55-CF7FEF7C45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3786" y="4450772"/>
            <a:ext cx="1568717" cy="876884"/>
          </a:xfrm>
          <a:prstGeom prst="rect">
            <a:avLst/>
          </a:prstGeom>
        </p:spPr>
      </p:pic>
      <p:pic>
        <p:nvPicPr>
          <p:cNvPr id="10" name="図 9" descr="ボックス が含まれている画像&#10;&#10;AI 生成コンテンツは誤りを含む可能性があります。">
            <a:extLst>
              <a:ext uri="{FF2B5EF4-FFF2-40B4-BE49-F238E27FC236}">
                <a16:creationId xmlns:a16="http://schemas.microsoft.com/office/drawing/2014/main" id="{0C8F63DB-3A55-3B6F-68EB-74D354366B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968" y="6435260"/>
            <a:ext cx="1342007" cy="1342007"/>
          </a:xfrm>
          <a:prstGeom prst="rect">
            <a:avLst/>
          </a:prstGeom>
        </p:spPr>
      </p:pic>
      <p:pic>
        <p:nvPicPr>
          <p:cNvPr id="19" name="図 18" descr="おもちゃで遊ぶ赤ちゃん&#10;&#10;AI 生成コンテンツは誤りを含む可能性があります。">
            <a:extLst>
              <a:ext uri="{FF2B5EF4-FFF2-40B4-BE49-F238E27FC236}">
                <a16:creationId xmlns:a16="http://schemas.microsoft.com/office/drawing/2014/main" id="{373BCD02-2217-9809-CCB6-DCD28D735DA1}"/>
              </a:ext>
            </a:extLst>
          </p:cNvPr>
          <p:cNvPicPr>
            <a:picLocks noChangeAspect="1"/>
          </p:cNvPicPr>
          <p:nvPr/>
        </p:nvPicPr>
        <p:blipFill>
          <a:blip r:embed="rId9" cstate="print">
            <a:extLst>
              <a:ext uri="{28A0092B-C50C-407E-A947-70E740481C1C}">
                <a14:useLocalDpi xmlns:a14="http://schemas.microsoft.com/office/drawing/2010/main" val="0"/>
              </a:ext>
            </a:extLst>
          </a:blip>
          <a:srcRect l="29898" t="29767" r="38752" b="17255"/>
          <a:stretch>
            <a:fillRect/>
          </a:stretch>
        </p:blipFill>
        <p:spPr>
          <a:xfrm>
            <a:off x="6192488" y="4682651"/>
            <a:ext cx="1021521" cy="1294669"/>
          </a:xfrm>
          <a:prstGeom prst="rect">
            <a:avLst/>
          </a:prstGeom>
        </p:spPr>
      </p:pic>
      <p:pic>
        <p:nvPicPr>
          <p:cNvPr id="28" name="図 27" descr="人, 屋内, 子供, 少年 が含まれている画像&#10;&#10;AI 生成コンテンツは誤りを含む可能性があります。">
            <a:extLst>
              <a:ext uri="{FF2B5EF4-FFF2-40B4-BE49-F238E27FC236}">
                <a16:creationId xmlns:a16="http://schemas.microsoft.com/office/drawing/2014/main" id="{0D10806A-1A6C-E786-DB0F-F16323D8B571}"/>
              </a:ext>
            </a:extLst>
          </p:cNvPr>
          <p:cNvPicPr>
            <a:picLocks noChangeAspect="1"/>
          </p:cNvPicPr>
          <p:nvPr/>
        </p:nvPicPr>
        <p:blipFill>
          <a:blip r:embed="rId10" cstate="print">
            <a:extLst>
              <a:ext uri="{28A0092B-C50C-407E-A947-70E740481C1C}">
                <a14:useLocalDpi xmlns:a14="http://schemas.microsoft.com/office/drawing/2010/main" val="0"/>
              </a:ext>
            </a:extLst>
          </a:blip>
          <a:srcRect l="5162" t="10368" r="29881" b="31811"/>
          <a:stretch>
            <a:fillRect/>
          </a:stretch>
        </p:blipFill>
        <p:spPr>
          <a:xfrm>
            <a:off x="4388034" y="5195987"/>
            <a:ext cx="1286211" cy="858671"/>
          </a:xfrm>
          <a:prstGeom prst="rect">
            <a:avLst/>
          </a:prstGeom>
        </p:spPr>
      </p:pic>
      <p:pic>
        <p:nvPicPr>
          <p:cNvPr id="37" name="図 36" descr="テーブル, 屋内, 人, 座る が含まれている画像&#10;&#10;AI 生成コンテンツは誤りを含む可能性があります。">
            <a:extLst>
              <a:ext uri="{FF2B5EF4-FFF2-40B4-BE49-F238E27FC236}">
                <a16:creationId xmlns:a16="http://schemas.microsoft.com/office/drawing/2014/main" id="{36F9C43E-702A-C3DB-DC78-AD356A507D92}"/>
              </a:ext>
            </a:extLst>
          </p:cNvPr>
          <p:cNvPicPr>
            <a:picLocks noChangeAspect="1"/>
          </p:cNvPicPr>
          <p:nvPr/>
        </p:nvPicPr>
        <p:blipFill>
          <a:blip r:embed="rId11" cstate="print">
            <a:extLst>
              <a:ext uri="{28A0092B-C50C-407E-A947-70E740481C1C}">
                <a14:useLocalDpi xmlns:a14="http://schemas.microsoft.com/office/drawing/2010/main" val="0"/>
              </a:ext>
            </a:extLst>
          </a:blip>
          <a:srcRect l="19087" t="-183" r="27105" b="20471"/>
          <a:stretch>
            <a:fillRect/>
          </a:stretch>
        </p:blipFill>
        <p:spPr>
          <a:xfrm>
            <a:off x="5279706" y="8215825"/>
            <a:ext cx="1021493" cy="1134908"/>
          </a:xfrm>
          <a:prstGeom prst="rect">
            <a:avLst/>
          </a:prstGeom>
        </p:spPr>
      </p:pic>
      <p:pic>
        <p:nvPicPr>
          <p:cNvPr id="39" name="図 38" descr="テーブルの上に立っている幼児&#10;&#10;AI 生成コンテンツは誤りを含む可能性があります。">
            <a:extLst>
              <a:ext uri="{FF2B5EF4-FFF2-40B4-BE49-F238E27FC236}">
                <a16:creationId xmlns:a16="http://schemas.microsoft.com/office/drawing/2014/main" id="{366A7CDE-5AFA-BD7A-388F-CA26F78419F3}"/>
              </a:ext>
            </a:extLst>
          </p:cNvPr>
          <p:cNvPicPr>
            <a:picLocks noChangeAspect="1"/>
          </p:cNvPicPr>
          <p:nvPr/>
        </p:nvPicPr>
        <p:blipFill>
          <a:blip r:embed="rId12" cstate="print">
            <a:extLst>
              <a:ext uri="{28A0092B-C50C-407E-A947-70E740481C1C}">
                <a14:useLocalDpi xmlns:a14="http://schemas.microsoft.com/office/drawing/2010/main" val="0"/>
              </a:ext>
            </a:extLst>
          </a:blip>
          <a:srcRect l="31593" t="504" r="21475" b="16332"/>
          <a:stretch>
            <a:fillRect/>
          </a:stretch>
        </p:blipFill>
        <p:spPr>
          <a:xfrm>
            <a:off x="6322824" y="8102035"/>
            <a:ext cx="990153" cy="1315942"/>
          </a:xfrm>
          <a:prstGeom prst="rect">
            <a:avLst/>
          </a:prstGeom>
        </p:spPr>
      </p:pic>
      <p:pic>
        <p:nvPicPr>
          <p:cNvPr id="44" name="図 43" descr="おもちゃで遊んでいる子供&#10;&#10;AI 生成コンテンツは誤りを含む可能性があります。">
            <a:extLst>
              <a:ext uri="{FF2B5EF4-FFF2-40B4-BE49-F238E27FC236}">
                <a16:creationId xmlns:a16="http://schemas.microsoft.com/office/drawing/2014/main" id="{41825EB7-6626-F422-30EA-4AE1D7D10333}"/>
              </a:ext>
            </a:extLst>
          </p:cNvPr>
          <p:cNvPicPr>
            <a:picLocks noChangeAspect="1"/>
          </p:cNvPicPr>
          <p:nvPr/>
        </p:nvPicPr>
        <p:blipFill>
          <a:blip r:embed="rId13" cstate="print">
            <a:extLst>
              <a:ext uri="{28A0092B-C50C-407E-A947-70E740481C1C}">
                <a14:useLocalDpi xmlns:a14="http://schemas.microsoft.com/office/drawing/2010/main" val="0"/>
              </a:ext>
            </a:extLst>
          </a:blip>
          <a:srcRect l="18709" t="6834" r="41864" b="8981"/>
          <a:stretch>
            <a:fillRect/>
          </a:stretch>
        </p:blipFill>
        <p:spPr>
          <a:xfrm>
            <a:off x="4404446" y="8469224"/>
            <a:ext cx="684340" cy="1095874"/>
          </a:xfrm>
          <a:prstGeom prst="rect">
            <a:avLst/>
          </a:prstGeom>
        </p:spPr>
      </p:pic>
      <p:pic>
        <p:nvPicPr>
          <p:cNvPr id="47" name="図 46" descr="テーブルに肘をついている子供&#10;&#10;AI 生成コンテンツは誤りを含む可能性があります。">
            <a:extLst>
              <a:ext uri="{FF2B5EF4-FFF2-40B4-BE49-F238E27FC236}">
                <a16:creationId xmlns:a16="http://schemas.microsoft.com/office/drawing/2014/main" id="{488E7AE0-C186-BF24-BF04-B78196800F99}"/>
              </a:ext>
            </a:extLst>
          </p:cNvPr>
          <p:cNvPicPr>
            <a:picLocks noChangeAspect="1"/>
          </p:cNvPicPr>
          <p:nvPr/>
        </p:nvPicPr>
        <p:blipFill>
          <a:blip r:embed="rId14" cstate="print">
            <a:extLst>
              <a:ext uri="{28A0092B-C50C-407E-A947-70E740481C1C}">
                <a14:useLocalDpi xmlns:a14="http://schemas.microsoft.com/office/drawing/2010/main" val="0"/>
              </a:ext>
            </a:extLst>
          </a:blip>
          <a:srcRect l="22416" t="-9238" r="28395" b="13182"/>
          <a:stretch>
            <a:fillRect/>
          </a:stretch>
        </p:blipFill>
        <p:spPr>
          <a:xfrm>
            <a:off x="6314908" y="9165135"/>
            <a:ext cx="998069" cy="1399878"/>
          </a:xfrm>
          <a:prstGeom prst="rect">
            <a:avLst/>
          </a:prstGeom>
        </p:spPr>
      </p:pic>
      <p:pic>
        <p:nvPicPr>
          <p:cNvPr id="49" name="図 48" descr="おもちゃで遊んでいる子供たち&#10;&#10;AI 生成コンテンツは誤りを含む可能性があります。">
            <a:extLst>
              <a:ext uri="{FF2B5EF4-FFF2-40B4-BE49-F238E27FC236}">
                <a16:creationId xmlns:a16="http://schemas.microsoft.com/office/drawing/2014/main" id="{FC3D7627-F4FD-B4F9-D1B3-7278933B14B1}"/>
              </a:ext>
            </a:extLst>
          </p:cNvPr>
          <p:cNvPicPr>
            <a:picLocks noChangeAspect="1"/>
          </p:cNvPicPr>
          <p:nvPr/>
        </p:nvPicPr>
        <p:blipFill>
          <a:blip r:embed="rId15" cstate="print">
            <a:extLst>
              <a:ext uri="{28A0092B-C50C-407E-A947-70E740481C1C}">
                <a14:useLocalDpi xmlns:a14="http://schemas.microsoft.com/office/drawing/2010/main" val="0"/>
              </a:ext>
            </a:extLst>
          </a:blip>
          <a:srcRect l="15716" t="-182" r="24970"/>
          <a:stretch>
            <a:fillRect/>
          </a:stretch>
        </p:blipFill>
        <p:spPr>
          <a:xfrm>
            <a:off x="4422601" y="9565098"/>
            <a:ext cx="789351" cy="843904"/>
          </a:xfrm>
          <a:prstGeom prst="rect">
            <a:avLst/>
          </a:prstGeom>
        </p:spPr>
      </p:pic>
      <p:sp>
        <p:nvSpPr>
          <p:cNvPr id="31" name="テキスト ボックス 30">
            <a:extLst>
              <a:ext uri="{FF2B5EF4-FFF2-40B4-BE49-F238E27FC236}">
                <a16:creationId xmlns:a16="http://schemas.microsoft.com/office/drawing/2014/main" id="{8E6518CC-F500-FF13-6C87-88487E5547FE}"/>
              </a:ext>
            </a:extLst>
          </p:cNvPr>
          <p:cNvSpPr txBox="1"/>
          <p:nvPr/>
        </p:nvSpPr>
        <p:spPr>
          <a:xfrm>
            <a:off x="4235048" y="8241084"/>
            <a:ext cx="1121335" cy="369332"/>
          </a:xfrm>
          <a:prstGeom prst="rect">
            <a:avLst/>
          </a:prstGeom>
          <a:noFill/>
        </p:spPr>
        <p:txBody>
          <a:bodyPr wrap="square" rtlCol="0">
            <a:spAutoFit/>
          </a:bodyPr>
          <a:lstStyle/>
          <a:p>
            <a:r>
              <a:rPr kumimoji="1" lang="ja-JP" altLang="en-US" b="1" dirty="0">
                <a:highlight>
                  <a:srgbClr val="FF00FF"/>
                </a:highlight>
              </a:rPr>
              <a:t>うさぎ組</a:t>
            </a:r>
          </a:p>
        </p:txBody>
      </p:sp>
      <p:pic>
        <p:nvPicPr>
          <p:cNvPr id="53" name="図 52" descr="誕生日ケーキの前にいる子供たち&#10;&#10;AI 生成コンテンツは誤りを含む可能性があります。">
            <a:extLst>
              <a:ext uri="{FF2B5EF4-FFF2-40B4-BE49-F238E27FC236}">
                <a16:creationId xmlns:a16="http://schemas.microsoft.com/office/drawing/2014/main" id="{6D3D377C-695D-9F8E-CAB3-71779068943B}"/>
              </a:ext>
            </a:extLst>
          </p:cNvPr>
          <p:cNvPicPr>
            <a:picLocks noChangeAspect="1"/>
          </p:cNvPicPr>
          <p:nvPr/>
        </p:nvPicPr>
        <p:blipFill>
          <a:blip r:embed="rId16" cstate="print">
            <a:extLst>
              <a:ext uri="{28A0092B-C50C-407E-A947-70E740481C1C}">
                <a14:useLocalDpi xmlns:a14="http://schemas.microsoft.com/office/drawing/2010/main" val="0"/>
              </a:ext>
            </a:extLst>
          </a:blip>
          <a:srcRect t="2156" r="16378"/>
          <a:stretch>
            <a:fillRect/>
          </a:stretch>
        </p:blipFill>
        <p:spPr>
          <a:xfrm>
            <a:off x="2701323" y="6993726"/>
            <a:ext cx="1744382" cy="1530813"/>
          </a:xfrm>
          <a:prstGeom prst="ellipse">
            <a:avLst/>
          </a:prstGeom>
          <a:ln>
            <a:noFill/>
          </a:ln>
          <a:effectLst>
            <a:softEdge rad="112500"/>
          </a:effectLst>
        </p:spPr>
      </p:pic>
      <p:pic>
        <p:nvPicPr>
          <p:cNvPr id="55" name="図 54" descr="カップに入っている赤ちゃん&#10;&#10;AI 生成コンテンツは誤りを含む可能性があります。">
            <a:extLst>
              <a:ext uri="{FF2B5EF4-FFF2-40B4-BE49-F238E27FC236}">
                <a16:creationId xmlns:a16="http://schemas.microsoft.com/office/drawing/2014/main" id="{C2068279-F861-53A5-2E5C-E769ED4BF0F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94070" y="4410007"/>
            <a:ext cx="740229" cy="1009589"/>
          </a:xfrm>
          <a:prstGeom prst="rect">
            <a:avLst/>
          </a:prstGeom>
        </p:spPr>
      </p:pic>
      <p:pic>
        <p:nvPicPr>
          <p:cNvPr id="60" name="図 59" descr="人, 屋内, 少年, テーブル が含まれている画像&#10;&#10;AI 生成コンテンツは誤りを含む可能性があります。">
            <a:extLst>
              <a:ext uri="{FF2B5EF4-FFF2-40B4-BE49-F238E27FC236}">
                <a16:creationId xmlns:a16="http://schemas.microsoft.com/office/drawing/2014/main" id="{C93E9AB9-6B66-BBF0-7F28-E2CAA3721D4F}"/>
              </a:ext>
            </a:extLst>
          </p:cNvPr>
          <p:cNvPicPr>
            <a:picLocks noChangeAspect="1"/>
          </p:cNvPicPr>
          <p:nvPr/>
        </p:nvPicPr>
        <p:blipFill>
          <a:blip r:embed="rId18" cstate="print">
            <a:extLst>
              <a:ext uri="{28A0092B-C50C-407E-A947-70E740481C1C}">
                <a14:useLocalDpi xmlns:a14="http://schemas.microsoft.com/office/drawing/2010/main" val="0"/>
              </a:ext>
            </a:extLst>
          </a:blip>
          <a:srcRect t="17855" r="1422"/>
          <a:stretch>
            <a:fillRect/>
          </a:stretch>
        </p:blipFill>
        <p:spPr>
          <a:xfrm>
            <a:off x="4388225" y="6829536"/>
            <a:ext cx="1504789" cy="1150242"/>
          </a:xfrm>
          <a:prstGeom prst="rect">
            <a:avLst/>
          </a:prstGeom>
        </p:spPr>
      </p:pic>
      <p:pic>
        <p:nvPicPr>
          <p:cNvPr id="63" name="図 62" descr="テーブルで食事をしている子供たち&#10;&#10;AI 生成コンテンツは誤りを含む可能性があります。">
            <a:extLst>
              <a:ext uri="{FF2B5EF4-FFF2-40B4-BE49-F238E27FC236}">
                <a16:creationId xmlns:a16="http://schemas.microsoft.com/office/drawing/2014/main" id="{9A276E23-2429-982E-24C1-817994C9D228}"/>
              </a:ext>
            </a:extLst>
          </p:cNvPr>
          <p:cNvPicPr>
            <a:picLocks noChangeAspect="1"/>
          </p:cNvPicPr>
          <p:nvPr/>
        </p:nvPicPr>
        <p:blipFill>
          <a:blip r:embed="rId19" cstate="print">
            <a:extLst>
              <a:ext uri="{28A0092B-C50C-407E-A947-70E740481C1C}">
                <a14:useLocalDpi xmlns:a14="http://schemas.microsoft.com/office/drawing/2010/main" val="0"/>
              </a:ext>
            </a:extLst>
          </a:blip>
          <a:srcRect t="29545" r="1422" b="8208"/>
          <a:stretch>
            <a:fillRect/>
          </a:stretch>
        </p:blipFill>
        <p:spPr>
          <a:xfrm>
            <a:off x="5989984" y="6873641"/>
            <a:ext cx="1224025" cy="1080579"/>
          </a:xfrm>
          <a:prstGeom prst="rect">
            <a:avLst/>
          </a:prstGeom>
        </p:spPr>
      </p:pic>
    </p:spTree>
    <p:extLst>
      <p:ext uri="{BB962C8B-B14F-4D97-AF65-F5344CB8AC3E}">
        <p14:creationId xmlns:p14="http://schemas.microsoft.com/office/powerpoint/2010/main" val="10233036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1972</TotalTime>
  <Words>329</Words>
  <Application>Microsoft Office PowerPoint</Application>
  <PresentationFormat>ユーザー設定</PresentationFormat>
  <Paragraphs>35</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メイリオ</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園だより</dc:title>
  <dc:creator>nichii</dc:creator>
  <cp:lastModifiedBy>ＮＫＮ小禄（企業内）</cp:lastModifiedBy>
  <cp:revision>115</cp:revision>
  <cp:lastPrinted>2025-06-28T02:26:12Z</cp:lastPrinted>
  <dcterms:created xsi:type="dcterms:W3CDTF">2017-05-22T06:37:53Z</dcterms:created>
  <dcterms:modified xsi:type="dcterms:W3CDTF">2025-06-28T02:26:51Z</dcterms:modified>
</cp:coreProperties>
</file>