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61" r:id="rId3"/>
    <p:sldId id="262" r:id="rId4"/>
    <p:sldId id="263" r:id="rId5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015"/>
    <a:srgbClr val="275317"/>
    <a:srgbClr val="084F6A"/>
    <a:srgbClr val="FBABAB"/>
    <a:srgbClr val="F0C188"/>
    <a:srgbClr val="FCBB04"/>
    <a:srgbClr val="FCFDBF"/>
    <a:srgbClr val="E64C4C"/>
    <a:srgbClr val="FAEBD6"/>
    <a:srgbClr val="FE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38" y="6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63074-983C-47BD-8FD4-31277E4BF709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EE71F-5CB9-4E15-A459-EC77CEEB5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11CB6-1A14-0B4D-B97E-752183304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C1B967C-8C15-F2DD-78BD-6D716885A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CC02FDC-9DFE-132B-5BD4-5FD1152E1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09F1A2-30E9-C182-4BA1-D31BB5FFB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EE71F-5CB9-4E15-A459-EC77CEEB583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84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C76A5-DEB6-061B-9CB5-B4534D833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757A90-9DF6-7786-6CE5-B61D98C2A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E620B6-0230-2EA5-5FCB-D78718E18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7807DE-5FEA-1402-BCE6-21579249A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EE71F-5CB9-4E15-A459-EC77CEEB583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02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C26A6-36C3-91F8-999F-98A7D1787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33FA74-43D7-0CAF-3C47-C4233F0F6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A341BA-24C6-4573-81F2-C2D4430ED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B9CAA1-37AB-4788-ABEA-CBDD6BDB9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EE71F-5CB9-4E15-A459-EC77CEEB583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96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9A861-97FE-7463-EB41-CF49123A7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1BE1716-F6C6-D618-32A8-CCF891D8B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FE1278-FB5E-ECCB-5C73-7CFA545A8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5CC92F-4609-8A2D-8637-FAA6B0450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EE71F-5CB9-4E15-A459-EC77CEEB583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76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C958-54ED-4928-92A7-12FD727DEE8B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E80E-AF0C-4AD7-84DD-B66EABEF4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7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C958-54ED-4928-92A7-12FD727DEE8B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E80E-AF0C-4AD7-84DD-B66EABEF4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68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C958-54ED-4928-92A7-12FD727DEE8B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E80E-AF0C-4AD7-84DD-B66EABEF4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94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C958-54ED-4928-92A7-12FD727DEE8B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E80E-AF0C-4AD7-84DD-B66EABEF4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44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C958-54ED-4928-92A7-12FD727DEE8B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E80E-AF0C-4AD7-84DD-B66EABEF4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00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C958-54ED-4928-92A7-12FD727DEE8B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E80E-AF0C-4AD7-84DD-B66EABEF4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37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C958-54ED-4928-92A7-12FD727DEE8B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E80E-AF0C-4AD7-84DD-B66EABEF4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74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C958-54ED-4928-92A7-12FD727DEE8B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E80E-AF0C-4AD7-84DD-B66EABEF4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08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C958-54ED-4928-92A7-12FD727DEE8B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E80E-AF0C-4AD7-84DD-B66EABEF4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5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C958-54ED-4928-92A7-12FD727DEE8B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E80E-AF0C-4AD7-84DD-B66EABEF4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31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C958-54ED-4928-92A7-12FD727DEE8B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E80E-AF0C-4AD7-84DD-B66EABEF4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06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3CC958-54ED-4928-92A7-12FD727DEE8B}" type="datetimeFigureOut">
              <a:rPr kumimoji="1" lang="ja-JP" altLang="en-US" smtClean="0"/>
              <a:t>2025/7/15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9DE80E-AF0C-4AD7-84DD-B66EABEF46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52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9.svg"/><Relationship Id="rId15" Type="http://schemas.openxmlformats.org/officeDocument/2006/relationships/image" Target="../media/image12.png"/><Relationship Id="rId23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32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18" Type="http://schemas.openxmlformats.org/officeDocument/2006/relationships/image" Target="../media/image36.svg"/><Relationship Id="rId3" Type="http://schemas.openxmlformats.org/officeDocument/2006/relationships/image" Target="../media/image33.png"/><Relationship Id="rId21" Type="http://schemas.openxmlformats.org/officeDocument/2006/relationships/image" Target="../media/image22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35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24" Type="http://schemas.openxmlformats.org/officeDocument/2006/relationships/image" Target="../media/image25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4.svg"/><Relationship Id="rId9" Type="http://schemas.openxmlformats.org/officeDocument/2006/relationships/image" Target="../media/image7.png"/><Relationship Id="rId14" Type="http://schemas.openxmlformats.org/officeDocument/2006/relationships/image" Target="../media/image14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37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38.svg"/><Relationship Id="rId9" Type="http://schemas.openxmlformats.org/officeDocument/2006/relationships/image" Target="../media/image7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C9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07682-48C5-F7F8-01E9-FEA92F80A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図 78" descr="黒い背景と白い文字の絵&#10;&#10;AI 生成コンテンツは誤りを含む可能性があります。">
            <a:extLst>
              <a:ext uri="{FF2B5EF4-FFF2-40B4-BE49-F238E27FC236}">
                <a16:creationId xmlns:a16="http://schemas.microsoft.com/office/drawing/2014/main" id="{0CCEF52D-006A-484E-D713-FC56EAC2D1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33"/>
          <a:stretch>
            <a:fillRect/>
          </a:stretch>
        </p:blipFill>
        <p:spPr>
          <a:xfrm rot="307765">
            <a:off x="-16610" y="-900795"/>
            <a:ext cx="1578842" cy="2882833"/>
          </a:xfrm>
          <a:prstGeom prst="rect">
            <a:avLst/>
          </a:prstGeom>
        </p:spPr>
      </p:pic>
      <p:pic>
        <p:nvPicPr>
          <p:cNvPr id="22" name="図 21" descr="図形">
            <a:extLst>
              <a:ext uri="{FF2B5EF4-FFF2-40B4-BE49-F238E27FC236}">
                <a16:creationId xmlns:a16="http://schemas.microsoft.com/office/drawing/2014/main" id="{CD061ABF-BA95-3EE0-9F40-7E95D0535B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1" t="32922" r="3630" b="24722"/>
          <a:stretch>
            <a:fillRect/>
          </a:stretch>
        </p:blipFill>
        <p:spPr>
          <a:xfrm>
            <a:off x="-14619" y="0"/>
            <a:ext cx="3416600" cy="175341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A4BE2B-2434-EF8C-AF72-7E5B11264B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5450" y="4495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25A13F-EC59-9C97-B419-462EE79E46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06600" y="4203700"/>
            <a:ext cx="10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51F9A50-C89C-32C6-0D88-6F148B1C8F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15360" y="-2669893"/>
            <a:ext cx="6974234" cy="12683397"/>
            <a:chOff x="-115360" y="-2669893"/>
            <a:chExt cx="6974234" cy="12683397"/>
          </a:xfrm>
        </p:grpSpPr>
        <p:pic>
          <p:nvPicPr>
            <p:cNvPr id="28" name="グラフィックス 27" descr="有機的形状">
              <a:extLst>
                <a:ext uri="{FF2B5EF4-FFF2-40B4-BE49-F238E27FC236}">
                  <a16:creationId xmlns:a16="http://schemas.microsoft.com/office/drawing/2014/main" id="{002CAA80-6735-F6A0-5AB9-165DAD251A0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56625" t="66813" r="34922" b="23408"/>
            <a:stretch>
              <a:fillRect/>
            </a:stretch>
          </p:blipFill>
          <p:spPr>
            <a:xfrm flipH="1">
              <a:off x="-14619" y="6695784"/>
              <a:ext cx="6872619" cy="3317720"/>
            </a:xfrm>
            <a:prstGeom prst="rect">
              <a:avLst/>
            </a:prstGeom>
          </p:spPr>
        </p:pic>
        <p:pic>
          <p:nvPicPr>
            <p:cNvPr id="15" name="グラフィックス 14" descr="有機的形状">
              <a:extLst>
                <a:ext uri="{FF2B5EF4-FFF2-40B4-BE49-F238E27FC236}">
                  <a16:creationId xmlns:a16="http://schemas.microsoft.com/office/drawing/2014/main" id="{084AF769-F236-5B1B-71F4-E3FCF75FC3F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35403" r="35412" b="29405"/>
            <a:stretch>
              <a:fillRect/>
            </a:stretch>
          </p:blipFill>
          <p:spPr>
            <a:xfrm rot="5400000">
              <a:off x="-1582367" y="-1202886"/>
              <a:ext cx="9908248" cy="6974234"/>
            </a:xfrm>
            <a:prstGeom prst="rect">
              <a:avLst/>
            </a:prstGeom>
          </p:spPr>
        </p:pic>
      </p:grpSp>
      <p:pic>
        <p:nvPicPr>
          <p:cNvPr id="4" name="図 3" descr="図形">
            <a:extLst>
              <a:ext uri="{FF2B5EF4-FFF2-40B4-BE49-F238E27FC236}">
                <a16:creationId xmlns:a16="http://schemas.microsoft.com/office/drawing/2014/main" id="{D03D697D-C611-2492-C713-AFF26B526E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t="32641" r="34765" b="24722"/>
          <a:stretch>
            <a:fillRect/>
          </a:stretch>
        </p:blipFill>
        <p:spPr>
          <a:xfrm>
            <a:off x="3211962" y="-1"/>
            <a:ext cx="3660657" cy="1765045"/>
          </a:xfrm>
          <a:prstGeom prst="rect">
            <a:avLst/>
          </a:prstGeom>
        </p:spPr>
      </p:pic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9A4FC6DC-CA77-80EE-4936-191D72BA745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236490">
            <a:off x="5832227" y="584730"/>
            <a:ext cx="990651" cy="955341"/>
            <a:chOff x="5663012" y="2469113"/>
            <a:chExt cx="990651" cy="955341"/>
          </a:xfrm>
        </p:grpSpPr>
        <p:sp>
          <p:nvSpPr>
            <p:cNvPr id="46" name="フローチャート: 結合子 45">
              <a:extLst>
                <a:ext uri="{FF2B5EF4-FFF2-40B4-BE49-F238E27FC236}">
                  <a16:creationId xmlns:a16="http://schemas.microsoft.com/office/drawing/2014/main" id="{FE49BB08-D34A-4041-B37C-B29677BD97C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63012" y="2469113"/>
              <a:ext cx="990651" cy="955341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42433">
                  <a:alpha val="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ローチャート: 結合子 47">
              <a:extLst>
                <a:ext uri="{FF2B5EF4-FFF2-40B4-BE49-F238E27FC236}">
                  <a16:creationId xmlns:a16="http://schemas.microsoft.com/office/drawing/2014/main" id="{B157F1E8-961F-5FEF-1B22-C5B6F72AB59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26151" y="2537577"/>
              <a:ext cx="868814" cy="830579"/>
            </a:xfrm>
            <a:prstGeom prst="flowChartConnector">
              <a:avLst/>
            </a:prstGeom>
            <a:noFill/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310D0C3E-EEAA-82ED-DE5F-403B036D4CE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46359" y="2654999"/>
              <a:ext cx="822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参加費</a:t>
              </a:r>
              <a:endParaRPr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無料</a:t>
              </a:r>
            </a:p>
          </p:txBody>
        </p:sp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8E6DDCD-0758-1E70-40DF-1BAA2C66E2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71376" y="645347"/>
            <a:ext cx="2915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spc="3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子育て広場</a:t>
            </a:r>
            <a:endParaRPr kumimoji="1" lang="en-US" altLang="ja-JP" sz="4000" spc="300" dirty="0"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12A0E93-C48B-D7E3-62F4-41F92D41D2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19499" y="2247493"/>
            <a:ext cx="607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保育園で「わくわく」「いきいき」と生活する</a:t>
            </a:r>
            <a:endParaRPr lang="en-US" altLang="ja-JP" sz="1400" dirty="0">
              <a:solidFill>
                <a:srgbClr val="084F6A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40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子どもたちの活動に一緒に参加してみませんか？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ADBBCA7-7FFA-F838-A887-B1590A09F84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6989" y="9408447"/>
            <a:ext cx="256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spc="-15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047-470-5181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A28BEB1-8B55-2641-06F2-89E662F059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6258" y="1317461"/>
            <a:ext cx="6467406" cy="8771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4800" u="heavy" spc="-300" dirty="0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#</a:t>
            </a:r>
            <a:r>
              <a:rPr kumimoji="1" lang="ja-JP" altLang="en-US" sz="4800" u="heavy" spc="-300" dirty="0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わくわくアクティビティ</a:t>
            </a:r>
          </a:p>
        </p:txBody>
      </p:sp>
      <p:pic>
        <p:nvPicPr>
          <p:cNvPr id="27" name="図 26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2979F39B-687B-31CB-AA12-964AC07BF1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44329"/>
            <a:ext cx="1716287" cy="1716287"/>
          </a:xfrm>
          <a:prstGeom prst="rect">
            <a:avLst/>
          </a:prstGeom>
        </p:spPr>
      </p:pic>
      <p:pic>
        <p:nvPicPr>
          <p:cNvPr id="31" name="図 30" descr="ウィンドウ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2BB2A62-02FF-F44E-307A-B366132821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58" y="2201926"/>
            <a:ext cx="1142604" cy="1142604"/>
          </a:xfrm>
          <a:prstGeom prst="rect">
            <a:avLst/>
          </a:prstGeom>
        </p:spPr>
      </p:pic>
      <p:pic>
        <p:nvPicPr>
          <p:cNvPr id="33" name="図 32" descr="おもちゃ, レ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273A457-3440-2D4D-02D5-592949E4AB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78" y="3195941"/>
            <a:ext cx="1142604" cy="1142604"/>
          </a:xfrm>
          <a:prstGeom prst="rect">
            <a:avLst/>
          </a:prstGeom>
        </p:spPr>
      </p:pic>
      <p:pic>
        <p:nvPicPr>
          <p:cNvPr id="37" name="図 36" descr="黒い背景と白い文字の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F2517DF2-BC13-B927-51B2-74EED7A71C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17" y="2976437"/>
            <a:ext cx="1142604" cy="1142604"/>
          </a:xfrm>
          <a:prstGeom prst="rect">
            <a:avLst/>
          </a:prstGeom>
        </p:spPr>
      </p:pic>
      <p:pic>
        <p:nvPicPr>
          <p:cNvPr id="39" name="図 38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EB96BA03-9334-E3F1-D45F-ADC2D2C10B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09" y="4267596"/>
            <a:ext cx="1142604" cy="1142604"/>
          </a:xfrm>
          <a:prstGeom prst="rect">
            <a:avLst/>
          </a:prstGeom>
        </p:spPr>
      </p:pic>
      <p:pic>
        <p:nvPicPr>
          <p:cNvPr id="44" name="図 43" descr="ケーキ, マグ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E78B092-7C4A-1C02-6C28-46F528A9E5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17" y="5323898"/>
            <a:ext cx="1142604" cy="1142604"/>
          </a:xfrm>
          <a:prstGeom prst="rect">
            <a:avLst/>
          </a:prstGeom>
        </p:spPr>
      </p:pic>
      <p:pic>
        <p:nvPicPr>
          <p:cNvPr id="47" name="図 46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88C35A8B-C966-4310-7DB7-E6A4F070D8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08" y="6432533"/>
            <a:ext cx="1142604" cy="1142604"/>
          </a:xfrm>
          <a:prstGeom prst="rect">
            <a:avLst/>
          </a:prstGeom>
        </p:spPr>
      </p:pic>
      <p:pic>
        <p:nvPicPr>
          <p:cNvPr id="49" name="図 48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33778826-F7CC-DA79-446E-8082F21DB1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09" y="7669594"/>
            <a:ext cx="1142604" cy="1142604"/>
          </a:xfrm>
          <a:prstGeom prst="rect">
            <a:avLst/>
          </a:prstGeom>
        </p:spPr>
      </p:pic>
      <p:pic>
        <p:nvPicPr>
          <p:cNvPr id="52" name="図 51" descr="ギタ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EEA24F8-4FB5-CDD2-2446-537A2D453A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18" y="2094444"/>
            <a:ext cx="1246183" cy="1246183"/>
          </a:xfrm>
          <a:prstGeom prst="rect">
            <a:avLst/>
          </a:prstGeom>
        </p:spPr>
      </p:pic>
      <p:pic>
        <p:nvPicPr>
          <p:cNvPr id="58" name="図 57" descr="光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6AC00A1-AD79-A538-CD39-0E3B2A9753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26" y="5323898"/>
            <a:ext cx="1142604" cy="1142604"/>
          </a:xfrm>
          <a:prstGeom prst="rect">
            <a:avLst/>
          </a:prstGeom>
        </p:spPr>
      </p:pic>
      <p:pic>
        <p:nvPicPr>
          <p:cNvPr id="60" name="図 59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007A6F0-F5DF-0BCD-EF38-9D0A9A50EB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09" y="6095751"/>
            <a:ext cx="1142604" cy="1142604"/>
          </a:xfrm>
          <a:prstGeom prst="rect">
            <a:avLst/>
          </a:prstGeom>
        </p:spPr>
      </p:pic>
      <p:pic>
        <p:nvPicPr>
          <p:cNvPr id="62" name="図 61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CFF5B02D-F56C-042D-F802-3D49E4EA2A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32" y="6995596"/>
            <a:ext cx="1142604" cy="1142604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9532F8B4-B9EE-AA02-E068-ACBFD896FB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65" y="7866898"/>
            <a:ext cx="1142604" cy="1142604"/>
          </a:xfrm>
          <a:prstGeom prst="rect">
            <a:avLst/>
          </a:prstGeom>
        </p:spPr>
      </p:pic>
      <p:pic>
        <p:nvPicPr>
          <p:cNvPr id="68" name="図 67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9005313-2330-91A3-0EF5-6B783F584A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3" y="8840896"/>
            <a:ext cx="1142604" cy="11426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1477EA-584C-4089-9166-EA3B14DE16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25053" y="9504251"/>
            <a:ext cx="1465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園の</a:t>
            </a:r>
            <a:r>
              <a:rPr kumimoji="1" lang="en-US" altLang="ja-JP" sz="140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HP</a:t>
            </a:r>
            <a:r>
              <a:rPr kumimoji="1" lang="ja-JP" altLang="en-US" sz="140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はコチラ</a:t>
            </a:r>
            <a:endParaRPr kumimoji="1" lang="ja-JP" altLang="en-US" sz="1000" dirty="0">
              <a:solidFill>
                <a:srgbClr val="084F6A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455FBFE-3EB3-181A-C57D-0B3EA08BF38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819021" y="9467679"/>
            <a:ext cx="430780" cy="399374"/>
            <a:chOff x="1754419" y="9426001"/>
            <a:chExt cx="430780" cy="399374"/>
          </a:xfrm>
        </p:grpSpPr>
        <p:sp>
          <p:nvSpPr>
            <p:cNvPr id="8" name="フローチャート: 結合子 7">
              <a:extLst>
                <a:ext uri="{FF2B5EF4-FFF2-40B4-BE49-F238E27FC236}">
                  <a16:creationId xmlns:a16="http://schemas.microsoft.com/office/drawing/2014/main" id="{7F6FE225-4574-E4C7-ED0A-52A62EEA8B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4419" y="9426001"/>
              <a:ext cx="430780" cy="399374"/>
            </a:xfrm>
            <a:prstGeom prst="flowChartConnector">
              <a:avLst/>
            </a:prstGeom>
            <a:solidFill>
              <a:srgbClr val="FA8A8A"/>
            </a:solidFill>
            <a:ln>
              <a:solidFill>
                <a:srgbClr val="FFFFFF">
                  <a:alpha val="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pic>
          <p:nvPicPr>
            <p:cNvPr id="7" name="グラフィックス 6" descr="受話器 単色塗りつぶし">
              <a:extLst>
                <a:ext uri="{FF2B5EF4-FFF2-40B4-BE49-F238E27FC236}">
                  <a16:creationId xmlns:a16="http://schemas.microsoft.com/office/drawing/2014/main" id="{655BE5E3-B672-B296-1392-0B54B96B3EC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806014" y="9445725"/>
              <a:ext cx="338646" cy="338646"/>
            </a:xfrm>
            <a:prstGeom prst="rect">
              <a:avLst/>
            </a:prstGeom>
          </p:spPr>
        </p:pic>
      </p:grpSp>
      <p:sp>
        <p:nvSpPr>
          <p:cNvPr id="10" name="フローチャート: 代替処理 9">
            <a:extLst>
              <a:ext uri="{FF2B5EF4-FFF2-40B4-BE49-F238E27FC236}">
                <a16:creationId xmlns:a16="http://schemas.microsoft.com/office/drawing/2014/main" id="{84D30170-F3DF-F40B-4406-696A28DFE1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798" y="3344892"/>
            <a:ext cx="6719668" cy="1302654"/>
          </a:xfrm>
          <a:prstGeom prst="flowChartAlternateProcess">
            <a:avLst/>
          </a:prstGeom>
          <a:solidFill>
            <a:srgbClr val="ECF9E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1" name="図 80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80791A09-CD9B-4C9A-457C-65AD342D9E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90" y="2625835"/>
            <a:ext cx="1403223" cy="1403223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31AD5F7-4559-98ED-C3CC-3F70F99A79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393" y="2910042"/>
            <a:ext cx="259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英語教室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7C8CD55-939A-C35F-7EB2-0C9DF71F22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79554" y="4235402"/>
            <a:ext cx="1051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↑活動の様子</a:t>
            </a:r>
          </a:p>
        </p:txBody>
      </p: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E347BF40-EE88-11E3-2D4F-84BC3E14E8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798" y="6407844"/>
            <a:ext cx="6719668" cy="1624020"/>
          </a:xfrm>
          <a:prstGeom prst="flowChartAlternateProcess">
            <a:avLst/>
          </a:prstGeom>
          <a:solidFill>
            <a:srgbClr val="FEFFC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21443811-5B92-E6E9-62D3-F3D3E92D4D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2" y="6434791"/>
            <a:ext cx="1707831" cy="1707831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1DEC199-A877-B247-9CE0-B18E494188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393" y="6046324"/>
            <a:ext cx="219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spc="-300" dirty="0">
                <a:ln w="19050">
                  <a:solidFill>
                    <a:schemeClr val="bg1"/>
                  </a:solidFill>
                </a:ln>
                <a:solidFill>
                  <a:srgbClr val="F6C42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体験会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A22CC59-F50F-9640-B650-62FEA619C4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57295" y="7498848"/>
            <a:ext cx="1051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↑活動の様子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F1E8EF5-E8B1-AC7A-06DE-FFF5135109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/>
          <a:stretch>
            <a:fillRect/>
          </a:stretch>
        </p:blipFill>
        <p:spPr>
          <a:xfrm flipH="1">
            <a:off x="-444407" y="7583058"/>
            <a:ext cx="1390471" cy="1670109"/>
          </a:xfrm>
          <a:prstGeom prst="rect">
            <a:avLst/>
          </a:prstGeom>
        </p:spPr>
      </p:pic>
      <p:sp>
        <p:nvSpPr>
          <p:cNvPr id="14" name="フローチャート: 代替処理 13">
            <a:extLst>
              <a:ext uri="{FF2B5EF4-FFF2-40B4-BE49-F238E27FC236}">
                <a16:creationId xmlns:a16="http://schemas.microsoft.com/office/drawing/2014/main" id="{DC1E71C9-69B7-DA07-3C42-50CCF7D29D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798" y="4883721"/>
            <a:ext cx="6719668" cy="1302654"/>
          </a:xfrm>
          <a:prstGeom prst="flowChartAlternateProcess">
            <a:avLst/>
          </a:prstGeom>
          <a:solidFill>
            <a:srgbClr val="F8E4F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5886797-062A-9A36-C019-8266D1FA5D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70" y="4123580"/>
            <a:ext cx="1513787" cy="1513787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D60399F-5363-EA90-D819-E4998B4F225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393" y="4518494"/>
            <a:ext cx="2114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spc="-300" dirty="0">
                <a:ln w="19050">
                  <a:solidFill>
                    <a:schemeClr val="bg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リトミック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1C944FC-37A0-FECC-987E-E6FB5EF618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31319" y="5760818"/>
            <a:ext cx="1051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↑活動の様子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A2CA2EB0-BD29-1D4E-C32E-302369C05A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12233" y="7989627"/>
            <a:ext cx="5275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ja-JP" altLang="en-US" b="0" i="0" dirty="0">
                <a:solidFill>
                  <a:srgbClr val="084F6A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☆詳細は保育園まで直接お問い合わせください！</a:t>
            </a:r>
            <a:endParaRPr lang="ja-JP" altLang="en-US" dirty="0">
              <a:solidFill>
                <a:srgbClr val="084F6A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15C8EA20-0A82-2F76-A303-9C78CBA6D26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305292" y="2268484"/>
            <a:ext cx="1455174" cy="1025942"/>
            <a:chOff x="5168257" y="2278644"/>
            <a:chExt cx="1455174" cy="1025942"/>
          </a:xfrm>
        </p:grpSpPr>
        <p:sp>
          <p:nvSpPr>
            <p:cNvPr id="63" name="四角形: 角を丸くする 62">
              <a:extLst>
                <a:ext uri="{FF2B5EF4-FFF2-40B4-BE49-F238E27FC236}">
                  <a16:creationId xmlns:a16="http://schemas.microsoft.com/office/drawing/2014/main" id="{5D2B064A-290F-CA32-B9A4-347F6A2591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8257" y="2278644"/>
              <a:ext cx="1403223" cy="10259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D50C3F4D-7BF8-365B-EAEE-CBB4B88DA24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20207" y="2996747"/>
              <a:ext cx="1403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rgbClr val="084F6A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申込受付中！</a:t>
              </a: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5780532-8D40-7D97-43D2-6EAEB4ADA6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1936" y="8353344"/>
            <a:ext cx="470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spc="-15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ニチイキッズ津田沼ふじさき保育園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AD8E16-4000-875F-EC00-473B3DAAF3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1936" y="8745680"/>
            <a:ext cx="5712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千葉県習志野市藤崎</a:t>
            </a:r>
            <a:r>
              <a:rPr kumimoji="1" lang="en-US" altLang="ja-JP" sz="1600" b="1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2-1-1</a:t>
            </a:r>
            <a:r>
              <a:rPr kumimoji="1" lang="ja-JP" altLang="en-US" sz="1600" b="1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アルメール津田沼</a:t>
            </a:r>
            <a:r>
              <a:rPr kumimoji="1" lang="en-US" altLang="ja-JP" sz="1600" b="1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1600" b="1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階</a:t>
            </a:r>
          </a:p>
          <a:p>
            <a:r>
              <a:rPr kumimoji="1" lang="ja-JP" altLang="en-US" sz="14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▸</a:t>
            </a:r>
            <a:r>
              <a:rPr kumimoji="1" lang="en-US" altLang="ja-JP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JR</a:t>
            </a:r>
            <a:r>
              <a:rPr kumimoji="1" lang="ja-JP" altLang="en-US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総武線 津田沼駅より徒歩</a:t>
            </a:r>
            <a:r>
              <a:rPr kumimoji="1" lang="en-US" altLang="ja-JP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kumimoji="1" lang="ja-JP" altLang="en-US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 </a:t>
            </a:r>
            <a:r>
              <a:rPr kumimoji="1" lang="en-US" altLang="ja-JP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 </a:t>
            </a:r>
            <a:r>
              <a:rPr kumimoji="1" lang="ja-JP" altLang="en-US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新京成線 新津田沼駅より徒歩</a:t>
            </a:r>
            <a:r>
              <a:rPr kumimoji="1" lang="en-US" altLang="ja-JP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kumimoji="1" lang="ja-JP" altLang="en-US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</a:t>
            </a:r>
          </a:p>
          <a:p>
            <a:r>
              <a:rPr kumimoji="1" lang="en-US" altLang="ja-JP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/ </a:t>
            </a:r>
            <a:r>
              <a:rPr kumimoji="1" lang="ja-JP" altLang="en-US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京成線 京成津田沼駅より徒歩</a:t>
            </a:r>
            <a:r>
              <a:rPr kumimoji="1" lang="en-US" altLang="ja-JP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</a:t>
            </a:r>
            <a:r>
              <a:rPr kumimoji="1" lang="ja-JP" altLang="en-US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3FA74F83-42A3-3AC1-205F-A6CCB5071F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23" y="3723617"/>
            <a:ext cx="367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●日程　毎月第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月曜日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●時間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10:00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●対象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歳児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21D5B9F-30D1-2D61-6765-2BF714E822A3}"/>
              </a:ext>
            </a:extLst>
          </p:cNvPr>
          <p:cNvSpPr txBox="1">
            <a:spLocks/>
          </p:cNvSpPr>
          <p:nvPr/>
        </p:nvSpPr>
        <p:spPr>
          <a:xfrm>
            <a:off x="3681027" y="3420676"/>
            <a:ext cx="209265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【7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28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【8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【9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82B837D-9264-0245-DDD9-4D1D2EB54A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846" y="5326511"/>
            <a:ext cx="36875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●日程　毎月第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木曜日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●時間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10:00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●対象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歳児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4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92A4DA9-1DEE-2627-D375-10EDB33DC292}"/>
              </a:ext>
            </a:extLst>
          </p:cNvPr>
          <p:cNvSpPr txBox="1">
            <a:spLocks/>
          </p:cNvSpPr>
          <p:nvPr/>
        </p:nvSpPr>
        <p:spPr>
          <a:xfrm>
            <a:off x="3681597" y="4968404"/>
            <a:ext cx="2054307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【7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  10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【8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【9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FA2C1AEE-DF12-92DA-D7B7-D42B36D80D09}"/>
              </a:ext>
            </a:extLst>
          </p:cNvPr>
          <p:cNvGrpSpPr>
            <a:grpSpLocks/>
          </p:cNvGrpSpPr>
          <p:nvPr/>
        </p:nvGrpSpPr>
        <p:grpSpPr>
          <a:xfrm>
            <a:off x="1773490" y="6828261"/>
            <a:ext cx="4122918" cy="902821"/>
            <a:chOff x="1773490" y="6828261"/>
            <a:chExt cx="4122918" cy="902821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13A69E1-1B1D-03C9-6B41-36B7AF556ADD}"/>
                </a:ext>
              </a:extLst>
            </p:cNvPr>
            <p:cNvSpPr txBox="1">
              <a:spLocks/>
            </p:cNvSpPr>
            <p:nvPr/>
          </p:nvSpPr>
          <p:spPr>
            <a:xfrm>
              <a:off x="1793683" y="7392528"/>
              <a:ext cx="288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●対象　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0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～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2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歳児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CAB4450-CA4B-B7BC-54B6-18857FC3A695}"/>
                </a:ext>
              </a:extLst>
            </p:cNvPr>
            <p:cNvSpPr txBox="1">
              <a:spLocks/>
            </p:cNvSpPr>
            <p:nvPr/>
          </p:nvSpPr>
          <p:spPr>
            <a:xfrm>
              <a:off x="4409775" y="7061044"/>
              <a:ext cx="1486633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計画中！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C268887D-3219-E7BF-E152-330E8AC14911}"/>
                </a:ext>
              </a:extLst>
            </p:cNvPr>
            <p:cNvSpPr txBox="1">
              <a:spLocks/>
            </p:cNvSpPr>
            <p:nvPr/>
          </p:nvSpPr>
          <p:spPr>
            <a:xfrm>
              <a:off x="1773490" y="6828261"/>
              <a:ext cx="2635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誕生日会や季節行事など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園のイベントにご案内！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3D6DCDE6-8B6B-0D5B-46E3-CC0F33807E02}"/>
              </a:ext>
            </a:extLst>
          </p:cNvPr>
          <p:cNvGrpSpPr>
            <a:grpSpLocks/>
          </p:cNvGrpSpPr>
          <p:nvPr/>
        </p:nvGrpSpPr>
        <p:grpSpPr>
          <a:xfrm>
            <a:off x="-5168684" y="6526507"/>
            <a:ext cx="4069022" cy="1228835"/>
            <a:chOff x="-5168684" y="6526507"/>
            <a:chExt cx="4069022" cy="1228835"/>
          </a:xfrm>
        </p:grpSpPr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97CFB377-694F-3B5F-7F6E-24AFA2EE6A96}"/>
                </a:ext>
              </a:extLst>
            </p:cNvPr>
            <p:cNvSpPr txBox="1">
              <a:spLocks/>
            </p:cNvSpPr>
            <p:nvPr/>
          </p:nvSpPr>
          <p:spPr>
            <a:xfrm>
              <a:off x="-5168684" y="6526507"/>
              <a:ext cx="4069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園のイベントにご案内！　●対象　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0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～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2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歳児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F45D7566-0DAB-1E65-0E93-38BF21934B09}"/>
                </a:ext>
              </a:extLst>
            </p:cNvPr>
            <p:cNvSpPr txBox="1">
              <a:spLocks/>
            </p:cNvSpPr>
            <p:nvPr/>
          </p:nvSpPr>
          <p:spPr>
            <a:xfrm>
              <a:off x="-4199206" y="6982053"/>
              <a:ext cx="2888697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【8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月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】  21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日 （身体測定会）　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【9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月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】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25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日（ふれあい遊び）</a:t>
              </a:r>
            </a:p>
          </p:txBody>
        </p:sp>
      </p:grpSp>
      <p:pic>
        <p:nvPicPr>
          <p:cNvPr id="6" name="図 5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D351CBF0-4D33-8590-F8D9-0812DC4A8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98" y="6782032"/>
            <a:ext cx="720000" cy="720000"/>
          </a:xfrm>
          <a:prstGeom prst="rect">
            <a:avLst/>
          </a:prstGeom>
        </p:spPr>
      </p:pic>
      <p:pic>
        <p:nvPicPr>
          <p:cNvPr id="29" name="図 28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D6557AF3-C0F1-204C-432F-A01044672D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99" y="5079338"/>
            <a:ext cx="720000" cy="720000"/>
          </a:xfrm>
          <a:prstGeom prst="rect">
            <a:avLst/>
          </a:prstGeom>
        </p:spPr>
      </p:pic>
      <p:pic>
        <p:nvPicPr>
          <p:cNvPr id="41" name="図 40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DAFBF8ED-517D-2BE1-43A2-2ED13F3E4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64" y="3567625"/>
            <a:ext cx="720000" cy="720000"/>
          </a:xfrm>
          <a:prstGeom prst="rect">
            <a:avLst/>
          </a:prstGeom>
        </p:spPr>
      </p:pic>
      <p:pic>
        <p:nvPicPr>
          <p:cNvPr id="54" name="図 53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19561957-C347-5F77-4A2A-5E13FF71CF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98" y="2327086"/>
            <a:ext cx="720000" cy="7200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510B84B1-6455-3981-2732-324D6398A1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96" y="8663780"/>
            <a:ext cx="841566" cy="8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3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1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511A06-E60A-7DD3-11A7-A9533D0E3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黒い背景と白い文字の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8B30B215-16E3-11D4-9C52-62E3DF238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496">
            <a:off x="4338332" y="8770580"/>
            <a:ext cx="1589563" cy="1589563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28765C5-C698-D4E1-6BA3-9AD2B6BDFE4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15360" y="-2669893"/>
            <a:ext cx="6974234" cy="12683397"/>
            <a:chOff x="-115360" y="-2669893"/>
            <a:chExt cx="6974234" cy="12683397"/>
          </a:xfrm>
        </p:grpSpPr>
        <p:pic>
          <p:nvPicPr>
            <p:cNvPr id="28" name="グラフィックス 27" descr="有機的形状">
              <a:extLst>
                <a:ext uri="{FF2B5EF4-FFF2-40B4-BE49-F238E27FC236}">
                  <a16:creationId xmlns:a16="http://schemas.microsoft.com/office/drawing/2014/main" id="{95E8BBD1-9882-9D76-E9AA-4969383A981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56625" t="66813" r="34922" b="23408"/>
            <a:stretch>
              <a:fillRect/>
            </a:stretch>
          </p:blipFill>
          <p:spPr>
            <a:xfrm flipH="1">
              <a:off x="-14619" y="6695784"/>
              <a:ext cx="6872619" cy="3317720"/>
            </a:xfrm>
            <a:prstGeom prst="rect">
              <a:avLst/>
            </a:prstGeom>
          </p:spPr>
        </p:pic>
        <p:pic>
          <p:nvPicPr>
            <p:cNvPr id="15" name="グラフィックス 14" descr="有機的形状">
              <a:extLst>
                <a:ext uri="{FF2B5EF4-FFF2-40B4-BE49-F238E27FC236}">
                  <a16:creationId xmlns:a16="http://schemas.microsoft.com/office/drawing/2014/main" id="{DB3C3425-D5DD-7058-C5A6-785C6221C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35403" r="35412" b="29405"/>
            <a:stretch>
              <a:fillRect/>
            </a:stretch>
          </p:blipFill>
          <p:spPr>
            <a:xfrm rot="5400000">
              <a:off x="-1582367" y="-1202886"/>
              <a:ext cx="9908248" cy="6974234"/>
            </a:xfrm>
            <a:prstGeom prst="rect">
              <a:avLst/>
            </a:prstGeom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1A642E-DAAC-A861-DD80-8E8B3924362F}"/>
              </a:ext>
            </a:extLst>
          </p:cNvPr>
          <p:cNvSpPr txBox="1"/>
          <p:nvPr/>
        </p:nvSpPr>
        <p:spPr>
          <a:xfrm>
            <a:off x="2965450" y="4495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8" name="図 37" descr="図形">
            <a:extLst>
              <a:ext uri="{FF2B5EF4-FFF2-40B4-BE49-F238E27FC236}">
                <a16:creationId xmlns:a16="http://schemas.microsoft.com/office/drawing/2014/main" id="{5BA5C547-970C-48BA-4696-5B36B29455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t="32641" r="34765" b="24722"/>
          <a:stretch>
            <a:fillRect/>
          </a:stretch>
        </p:blipFill>
        <p:spPr>
          <a:xfrm>
            <a:off x="3211962" y="-1"/>
            <a:ext cx="3660657" cy="1765045"/>
          </a:xfrm>
          <a:prstGeom prst="rect">
            <a:avLst/>
          </a:prstGeom>
        </p:spPr>
      </p:pic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73636380-0780-A3E6-740F-8809149FFA53}"/>
              </a:ext>
            </a:extLst>
          </p:cNvPr>
          <p:cNvGrpSpPr/>
          <p:nvPr/>
        </p:nvGrpSpPr>
        <p:grpSpPr>
          <a:xfrm rot="236490">
            <a:off x="5843434" y="658362"/>
            <a:ext cx="990651" cy="955341"/>
            <a:chOff x="5664176" y="2486007"/>
            <a:chExt cx="990651" cy="955341"/>
          </a:xfrm>
        </p:grpSpPr>
        <p:sp>
          <p:nvSpPr>
            <p:cNvPr id="46" name="フローチャート: 結合子 45">
              <a:extLst>
                <a:ext uri="{FF2B5EF4-FFF2-40B4-BE49-F238E27FC236}">
                  <a16:creationId xmlns:a16="http://schemas.microsoft.com/office/drawing/2014/main" id="{F5F8E52C-933E-B1D8-904B-B90125EAA8AE}"/>
                </a:ext>
              </a:extLst>
            </p:cNvPr>
            <p:cNvSpPr/>
            <p:nvPr/>
          </p:nvSpPr>
          <p:spPr>
            <a:xfrm>
              <a:off x="5664176" y="2486007"/>
              <a:ext cx="990651" cy="955341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42433">
                  <a:alpha val="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ローチャート: 結合子 47">
              <a:extLst>
                <a:ext uri="{FF2B5EF4-FFF2-40B4-BE49-F238E27FC236}">
                  <a16:creationId xmlns:a16="http://schemas.microsoft.com/office/drawing/2014/main" id="{69723D2A-0445-1B26-4ECB-0CDC6C4FAB3F}"/>
                </a:ext>
              </a:extLst>
            </p:cNvPr>
            <p:cNvSpPr/>
            <p:nvPr/>
          </p:nvSpPr>
          <p:spPr>
            <a:xfrm>
              <a:off x="5726151" y="2537577"/>
              <a:ext cx="868814" cy="830579"/>
            </a:xfrm>
            <a:prstGeom prst="flowChartConnector">
              <a:avLst/>
            </a:prstGeom>
            <a:noFill/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89414A68-18C9-3644-A211-E41D23CC3D15}"/>
                </a:ext>
              </a:extLst>
            </p:cNvPr>
            <p:cNvSpPr txBox="1"/>
            <p:nvPr/>
          </p:nvSpPr>
          <p:spPr>
            <a:xfrm>
              <a:off x="5748105" y="2680340"/>
              <a:ext cx="822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参加費</a:t>
              </a:r>
              <a:endParaRPr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無料</a:t>
              </a:r>
            </a:p>
          </p:txBody>
        </p:sp>
      </p:grpSp>
      <p:pic>
        <p:nvPicPr>
          <p:cNvPr id="4" name="図 3" descr="図形">
            <a:extLst>
              <a:ext uri="{FF2B5EF4-FFF2-40B4-BE49-F238E27FC236}">
                <a16:creationId xmlns:a16="http://schemas.microsoft.com/office/drawing/2014/main" id="{144C52C5-C89B-2CFF-0A52-C522FAC5B8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1" t="32922" r="3630" b="24722"/>
          <a:stretch>
            <a:fillRect/>
          </a:stretch>
        </p:blipFill>
        <p:spPr>
          <a:xfrm>
            <a:off x="-14619" y="0"/>
            <a:ext cx="3416600" cy="175341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F886FB-D27E-C802-C774-DD91566AF4AB}"/>
              </a:ext>
            </a:extLst>
          </p:cNvPr>
          <p:cNvSpPr txBox="1"/>
          <p:nvPr/>
        </p:nvSpPr>
        <p:spPr>
          <a:xfrm>
            <a:off x="2006600" y="4203700"/>
            <a:ext cx="10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66AEE68-301D-40A6-A16B-91496F834AE0}"/>
              </a:ext>
            </a:extLst>
          </p:cNvPr>
          <p:cNvSpPr txBox="1"/>
          <p:nvPr/>
        </p:nvSpPr>
        <p:spPr>
          <a:xfrm>
            <a:off x="1984714" y="651807"/>
            <a:ext cx="2915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spc="30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子育て広場</a:t>
            </a:r>
            <a:endParaRPr kumimoji="1" lang="en-US" altLang="ja-JP" sz="4000" spc="300" dirty="0">
              <a:solidFill>
                <a:srgbClr val="975015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2" name="図 21" descr="光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DB27EEB-6A10-0A13-9861-9BC6931B2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75" y="93956"/>
            <a:ext cx="2107115" cy="2107115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E2655DE-0A15-891B-0556-43B9BE3C9F24}"/>
              </a:ext>
            </a:extLst>
          </p:cNvPr>
          <p:cNvSpPr txBox="1"/>
          <p:nvPr/>
        </p:nvSpPr>
        <p:spPr>
          <a:xfrm>
            <a:off x="748960" y="2276701"/>
            <a:ext cx="441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保育園で「わくわく」「いきいき」と生活する</a:t>
            </a:r>
            <a:endParaRPr lang="en-US" altLang="ja-JP" sz="1400" dirty="0">
              <a:solidFill>
                <a:srgbClr val="975015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40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子どもたちの活動に一緒に参加してみませんか？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EF8F9D0-D8E2-1718-36F2-721B5A86AE7B}"/>
              </a:ext>
            </a:extLst>
          </p:cNvPr>
          <p:cNvSpPr txBox="1"/>
          <p:nvPr/>
        </p:nvSpPr>
        <p:spPr>
          <a:xfrm>
            <a:off x="199596" y="1323921"/>
            <a:ext cx="6467406" cy="8771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4800" u="heavy" spc="-300" dirty="0">
                <a:solidFill>
                  <a:srgbClr val="975015"/>
                </a:solidFill>
                <a:uFill>
                  <a:solidFill>
                    <a:schemeClr val="accent5">
                      <a:lumMod val="40000"/>
                      <a:lumOff val="60000"/>
                    </a:schemeClr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#</a:t>
            </a:r>
            <a:r>
              <a:rPr kumimoji="1" lang="ja-JP" altLang="en-US" sz="4800" u="heavy" spc="-300" dirty="0">
                <a:solidFill>
                  <a:srgbClr val="975015"/>
                </a:solidFill>
                <a:uFill>
                  <a:solidFill>
                    <a:schemeClr val="accent5">
                      <a:lumMod val="40000"/>
                      <a:lumOff val="60000"/>
                    </a:schemeClr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わくわくアクティビティ</a:t>
            </a:r>
          </a:p>
        </p:txBody>
      </p:sp>
      <p:pic>
        <p:nvPicPr>
          <p:cNvPr id="27" name="図 26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FF185F81-1094-C019-7B32-A6BD13A53A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44329"/>
            <a:ext cx="1716287" cy="1716287"/>
          </a:xfrm>
          <a:prstGeom prst="rect">
            <a:avLst/>
          </a:prstGeom>
        </p:spPr>
      </p:pic>
      <p:pic>
        <p:nvPicPr>
          <p:cNvPr id="31" name="図 30" descr="ウィンドウ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8295127-BAD1-D073-98DC-AAC1A07AE5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70" y="2185197"/>
            <a:ext cx="1142604" cy="1142604"/>
          </a:xfrm>
          <a:prstGeom prst="rect">
            <a:avLst/>
          </a:prstGeom>
        </p:spPr>
      </p:pic>
      <p:pic>
        <p:nvPicPr>
          <p:cNvPr id="33" name="図 32" descr="おもちゃ, レ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4917F69-69DF-D673-C1E4-0DB50730A3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78" y="3195941"/>
            <a:ext cx="1142604" cy="1142604"/>
          </a:xfrm>
          <a:prstGeom prst="rect">
            <a:avLst/>
          </a:prstGeom>
        </p:spPr>
      </p:pic>
      <p:pic>
        <p:nvPicPr>
          <p:cNvPr id="37" name="図 36" descr="黒い背景と白い文字の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C8B12BF0-6D76-D510-5097-5DCFF97A04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17" y="2976437"/>
            <a:ext cx="1142604" cy="1142604"/>
          </a:xfrm>
          <a:prstGeom prst="rect">
            <a:avLst/>
          </a:prstGeom>
        </p:spPr>
      </p:pic>
      <p:pic>
        <p:nvPicPr>
          <p:cNvPr id="39" name="図 38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17184DAC-9E65-0355-9BFB-257E6DC599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09" y="4267596"/>
            <a:ext cx="1142604" cy="1142604"/>
          </a:xfrm>
          <a:prstGeom prst="rect">
            <a:avLst/>
          </a:prstGeom>
        </p:spPr>
      </p:pic>
      <p:pic>
        <p:nvPicPr>
          <p:cNvPr id="44" name="図 43" descr="ケーキ, マグ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32BAFA1-E9AD-D7CB-4B99-41414B8335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17" y="5323898"/>
            <a:ext cx="1142604" cy="1142604"/>
          </a:xfrm>
          <a:prstGeom prst="rect">
            <a:avLst/>
          </a:prstGeom>
        </p:spPr>
      </p:pic>
      <p:pic>
        <p:nvPicPr>
          <p:cNvPr id="47" name="図 46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74276073-9823-5B95-6BA7-519CD9933E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08" y="6432533"/>
            <a:ext cx="1142604" cy="1142604"/>
          </a:xfrm>
          <a:prstGeom prst="rect">
            <a:avLst/>
          </a:prstGeom>
        </p:spPr>
      </p:pic>
      <p:pic>
        <p:nvPicPr>
          <p:cNvPr id="49" name="図 48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15CD7F42-03B7-2B28-7FE0-05FF8040B9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09" y="7669594"/>
            <a:ext cx="1142604" cy="1142604"/>
          </a:xfrm>
          <a:prstGeom prst="rect">
            <a:avLst/>
          </a:prstGeom>
        </p:spPr>
      </p:pic>
      <p:pic>
        <p:nvPicPr>
          <p:cNvPr id="58" name="図 57" descr="光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F95A847-77B9-B9FD-F8E4-406097FCA1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26" y="5323898"/>
            <a:ext cx="1142604" cy="1142604"/>
          </a:xfrm>
          <a:prstGeom prst="rect">
            <a:avLst/>
          </a:prstGeom>
        </p:spPr>
      </p:pic>
      <p:pic>
        <p:nvPicPr>
          <p:cNvPr id="60" name="図 59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55E2C95-91FD-7010-42EF-1F06F05C1D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09" y="6095751"/>
            <a:ext cx="1142604" cy="1142604"/>
          </a:xfrm>
          <a:prstGeom prst="rect">
            <a:avLst/>
          </a:prstGeom>
        </p:spPr>
      </p:pic>
      <p:pic>
        <p:nvPicPr>
          <p:cNvPr id="62" name="図 61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8B823D4A-41DF-6D1E-F2FB-9E226F7D36D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32" y="6995596"/>
            <a:ext cx="1142604" cy="1142604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1161CBAB-9C0E-E91C-84F1-FF27F1600B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65" y="7866898"/>
            <a:ext cx="1142604" cy="1142604"/>
          </a:xfrm>
          <a:prstGeom prst="rect">
            <a:avLst/>
          </a:prstGeom>
        </p:spPr>
      </p:pic>
      <p:pic>
        <p:nvPicPr>
          <p:cNvPr id="68" name="図 67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5C35304-C5B5-9B39-42A1-799536D5E5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3" y="8840896"/>
            <a:ext cx="1142604" cy="11426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75B2BB-4B85-51D5-C00F-354B0953BDDB}"/>
              </a:ext>
            </a:extLst>
          </p:cNvPr>
          <p:cNvSpPr txBox="1"/>
          <p:nvPr/>
        </p:nvSpPr>
        <p:spPr>
          <a:xfrm>
            <a:off x="5525053" y="9504251"/>
            <a:ext cx="1465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園の</a:t>
            </a:r>
            <a:r>
              <a:rPr kumimoji="1" lang="en-US" altLang="ja-JP" sz="140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HP</a:t>
            </a:r>
            <a:r>
              <a:rPr kumimoji="1" lang="ja-JP" altLang="en-US" sz="140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はコチラ</a:t>
            </a:r>
            <a:endParaRPr kumimoji="1" lang="ja-JP" altLang="en-US" sz="1000" dirty="0">
              <a:solidFill>
                <a:srgbClr val="975015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99A6DC2-9865-9CF8-1316-B9B1B614D63E}"/>
              </a:ext>
            </a:extLst>
          </p:cNvPr>
          <p:cNvGrpSpPr/>
          <p:nvPr/>
        </p:nvGrpSpPr>
        <p:grpSpPr>
          <a:xfrm>
            <a:off x="2032001" y="9469326"/>
            <a:ext cx="430780" cy="399374"/>
            <a:chOff x="1754419" y="9426001"/>
            <a:chExt cx="430780" cy="399374"/>
          </a:xfrm>
        </p:grpSpPr>
        <p:sp>
          <p:nvSpPr>
            <p:cNvPr id="8" name="フローチャート: 結合子 7">
              <a:extLst>
                <a:ext uri="{FF2B5EF4-FFF2-40B4-BE49-F238E27FC236}">
                  <a16:creationId xmlns:a16="http://schemas.microsoft.com/office/drawing/2014/main" id="{33809349-A870-10DA-9C1B-3B3C35BDDE03}"/>
                </a:ext>
              </a:extLst>
            </p:cNvPr>
            <p:cNvSpPr/>
            <p:nvPr/>
          </p:nvSpPr>
          <p:spPr>
            <a:xfrm>
              <a:off x="1754419" y="9426001"/>
              <a:ext cx="430780" cy="399374"/>
            </a:xfrm>
            <a:prstGeom prst="flowChartConnector">
              <a:avLst/>
            </a:prstGeom>
            <a:solidFill>
              <a:srgbClr val="FA8A8A"/>
            </a:solidFill>
            <a:ln>
              <a:solidFill>
                <a:srgbClr val="FFFFFF">
                  <a:alpha val="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7" name="グラフィックス 6" descr="受話器 単色塗りつぶし">
              <a:extLst>
                <a:ext uri="{FF2B5EF4-FFF2-40B4-BE49-F238E27FC236}">
                  <a16:creationId xmlns:a16="http://schemas.microsoft.com/office/drawing/2014/main" id="{754D739D-685A-EE80-5D29-3F69E725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806014" y="9445725"/>
              <a:ext cx="338646" cy="338646"/>
            </a:xfrm>
            <a:prstGeom prst="rect">
              <a:avLst/>
            </a:prstGeom>
          </p:spPr>
        </p:pic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E508C1C-FA6F-BDC7-B6C1-6362037A1F4A}"/>
              </a:ext>
            </a:extLst>
          </p:cNvPr>
          <p:cNvGrpSpPr/>
          <p:nvPr/>
        </p:nvGrpSpPr>
        <p:grpSpPr>
          <a:xfrm>
            <a:off x="40798" y="2647315"/>
            <a:ext cx="6719668" cy="2022517"/>
            <a:chOff x="23882" y="2360133"/>
            <a:chExt cx="6719668" cy="2022517"/>
          </a:xfrm>
        </p:grpSpPr>
        <p:sp>
          <p:nvSpPr>
            <p:cNvPr id="10" name="フローチャート: 代替処理 9">
              <a:extLst>
                <a:ext uri="{FF2B5EF4-FFF2-40B4-BE49-F238E27FC236}">
                  <a16:creationId xmlns:a16="http://schemas.microsoft.com/office/drawing/2014/main" id="{F319CBA8-2B0B-0DCF-6272-F44B554AB240}"/>
                </a:ext>
              </a:extLst>
            </p:cNvPr>
            <p:cNvSpPr/>
            <p:nvPr/>
          </p:nvSpPr>
          <p:spPr>
            <a:xfrm>
              <a:off x="23882" y="3079996"/>
              <a:ext cx="6719668" cy="1302654"/>
            </a:xfrm>
            <a:prstGeom prst="flowChartAlternateProcess">
              <a:avLst/>
            </a:prstGeom>
            <a:solidFill>
              <a:srgbClr val="ECF9E7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81" name="図 80" descr="ゲームのキャラクター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26E4F55B-9598-8F62-55FF-2147F7D04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162" y="2360133"/>
              <a:ext cx="1403223" cy="1403223"/>
            </a:xfrm>
            <a:prstGeom prst="rect">
              <a:avLst/>
            </a:prstGeom>
          </p:spPr>
        </p:pic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3E88AAFB-E171-81FA-3B39-FC5B1E187A86}"/>
                </a:ext>
              </a:extLst>
            </p:cNvPr>
            <p:cNvSpPr txBox="1"/>
            <p:nvPr/>
          </p:nvSpPr>
          <p:spPr>
            <a:xfrm>
              <a:off x="89477" y="2645146"/>
              <a:ext cx="25914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英語教室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C196A02-F863-1486-DD1E-98D170A310FB}"/>
                </a:ext>
              </a:extLst>
            </p:cNvPr>
            <p:cNvSpPr txBox="1"/>
            <p:nvPr/>
          </p:nvSpPr>
          <p:spPr>
            <a:xfrm>
              <a:off x="5662638" y="3957806"/>
              <a:ext cx="10512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↑活動の様子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B47DAD3A-01D0-1591-529C-F9DF930EAA80}"/>
                </a:ext>
              </a:extLst>
            </p:cNvPr>
            <p:cNvSpPr txBox="1"/>
            <p:nvPr/>
          </p:nvSpPr>
          <p:spPr>
            <a:xfrm>
              <a:off x="3627336" y="3122530"/>
              <a:ext cx="2167519" cy="1142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【9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月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】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　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8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日  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22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日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【10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月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】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6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日　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27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日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【11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月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】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</a:t>
              </a:r>
            </a:p>
          </p:txBody>
        </p:sp>
      </p:grp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6030FF05-4759-45AF-0D73-7B13D279BD25}"/>
              </a:ext>
            </a:extLst>
          </p:cNvPr>
          <p:cNvSpPr/>
          <p:nvPr/>
        </p:nvSpPr>
        <p:spPr>
          <a:xfrm>
            <a:off x="40798" y="6516755"/>
            <a:ext cx="6719668" cy="1422993"/>
          </a:xfrm>
          <a:prstGeom prst="flowChartAlternateProcess">
            <a:avLst/>
          </a:prstGeom>
          <a:solidFill>
            <a:srgbClr val="FCFDB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C9DC1E05-AA14-D5A6-0A77-CC276E7262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" y="6408606"/>
            <a:ext cx="1707831" cy="1707831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1F6B2EF-70B8-FE1F-BC63-422A43149A33}"/>
              </a:ext>
            </a:extLst>
          </p:cNvPr>
          <p:cNvSpPr txBox="1"/>
          <p:nvPr/>
        </p:nvSpPr>
        <p:spPr>
          <a:xfrm>
            <a:off x="106393" y="6155235"/>
            <a:ext cx="219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spc="-300" dirty="0">
                <a:ln w="19050">
                  <a:solidFill>
                    <a:schemeClr val="bg1"/>
                  </a:solidFill>
                </a:ln>
                <a:solidFill>
                  <a:srgbClr val="FCBB04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体験会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B2C194-657B-3C79-ED3F-3A5B404CFB55}"/>
              </a:ext>
            </a:extLst>
          </p:cNvPr>
          <p:cNvSpPr txBox="1"/>
          <p:nvPr/>
        </p:nvSpPr>
        <p:spPr>
          <a:xfrm>
            <a:off x="5631319" y="7601836"/>
            <a:ext cx="1051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↑活動の様子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FEAF207-14CB-4E43-032E-170556B6AF00}"/>
              </a:ext>
            </a:extLst>
          </p:cNvPr>
          <p:cNvGrpSpPr/>
          <p:nvPr/>
        </p:nvGrpSpPr>
        <p:grpSpPr>
          <a:xfrm>
            <a:off x="40798" y="4233724"/>
            <a:ext cx="6719668" cy="2032687"/>
            <a:chOff x="-1769010" y="2964668"/>
            <a:chExt cx="6719668" cy="2032687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5ECF6780-4146-E958-4E14-F98DCA5D09AB}"/>
                </a:ext>
              </a:extLst>
            </p:cNvPr>
            <p:cNvGrpSpPr/>
            <p:nvPr/>
          </p:nvGrpSpPr>
          <p:grpSpPr>
            <a:xfrm>
              <a:off x="-1769010" y="2964668"/>
              <a:ext cx="6719668" cy="2032687"/>
              <a:chOff x="23882" y="4104522"/>
              <a:chExt cx="6719668" cy="2032687"/>
            </a:xfrm>
          </p:grpSpPr>
          <p:sp>
            <p:nvSpPr>
              <p:cNvPr id="14" name="フローチャート: 代替処理 13">
                <a:extLst>
                  <a:ext uri="{FF2B5EF4-FFF2-40B4-BE49-F238E27FC236}">
                    <a16:creationId xmlns:a16="http://schemas.microsoft.com/office/drawing/2014/main" id="{20AF5809-1938-9D25-1FDE-51372CDEE211}"/>
                  </a:ext>
                </a:extLst>
              </p:cNvPr>
              <p:cNvSpPr/>
              <p:nvPr/>
            </p:nvSpPr>
            <p:spPr>
              <a:xfrm>
                <a:off x="23882" y="4834555"/>
                <a:ext cx="6719668" cy="1302654"/>
              </a:xfrm>
              <a:prstGeom prst="flowChartAlternateProcess">
                <a:avLst/>
              </a:prstGeom>
              <a:solidFill>
                <a:srgbClr val="F8E4F6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23" name="図 22" descr="ロゴ が含まれている画像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541836D6-983F-DE63-ED12-EB25AA3D2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0448" y="4104522"/>
                <a:ext cx="1513787" cy="1513787"/>
              </a:xfrm>
              <a:prstGeom prst="rect">
                <a:avLst/>
              </a:prstGeom>
            </p:spPr>
          </p:pic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F8048257-778E-18A0-51D4-9ED98A2D54E0}"/>
                  </a:ext>
                </a:extLst>
              </p:cNvPr>
              <p:cNvSpPr txBox="1"/>
              <p:nvPr/>
            </p:nvSpPr>
            <p:spPr>
              <a:xfrm>
                <a:off x="89477" y="4469328"/>
                <a:ext cx="21147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400" b="1" spc="-300" dirty="0">
                    <a:ln w="19050">
                      <a:solidFill>
                        <a:schemeClr val="bg1"/>
                      </a:solidFill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リトミック</a:t>
                </a: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67052D0-2318-3783-F054-478B0988727C}"/>
                  </a:ext>
                </a:extLst>
              </p:cNvPr>
              <p:cNvSpPr txBox="1"/>
              <p:nvPr/>
            </p:nvSpPr>
            <p:spPr>
              <a:xfrm>
                <a:off x="3673348" y="4865420"/>
                <a:ext cx="2885700" cy="114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【9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月</a:t>
                </a: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】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　　</a:t>
                </a: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11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日</a:t>
                </a:r>
                <a:endPara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【10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月</a:t>
                </a: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】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　  </a:t>
                </a: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9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日</a:t>
                </a:r>
                <a:endPara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【11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月</a:t>
                </a: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】</a:t>
                </a:r>
                <a:endPara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73A8186-6BEB-3430-1A31-C8ED62B698E3}"/>
                </a:ext>
              </a:extLst>
            </p:cNvPr>
            <p:cNvSpPr txBox="1"/>
            <p:nvPr/>
          </p:nvSpPr>
          <p:spPr>
            <a:xfrm>
              <a:off x="3821511" y="4571798"/>
              <a:ext cx="10512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↑活動の様子</a:t>
              </a:r>
            </a:p>
          </p:txBody>
        </p:sp>
      </p:grp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E4BFCFB8-6E81-20D9-63A0-ACA512EE12D6}"/>
              </a:ext>
            </a:extLst>
          </p:cNvPr>
          <p:cNvSpPr txBox="1"/>
          <p:nvPr/>
        </p:nvSpPr>
        <p:spPr>
          <a:xfrm>
            <a:off x="1963435" y="7945907"/>
            <a:ext cx="5275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ja-JP" altLang="en-US" b="0" i="0" dirty="0">
                <a:solidFill>
                  <a:srgbClr val="975015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☆詳細は保育園まで直接お問い合わせください！</a:t>
            </a:r>
            <a:endParaRPr lang="ja-JP" altLang="en-US" dirty="0">
              <a:solidFill>
                <a:srgbClr val="975015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2" name="図 41" descr="花火のcg&#10;&#10;AI 生成コンテンツは誤りを含む可能性があります。">
            <a:extLst>
              <a:ext uri="{FF2B5EF4-FFF2-40B4-BE49-F238E27FC236}">
                <a16:creationId xmlns:a16="http://schemas.microsoft.com/office/drawing/2014/main" id="{2B5332EC-7BDE-D6E3-AA70-2E514978A8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9262">
            <a:off x="-221871" y="2016531"/>
            <a:ext cx="1215652" cy="1215652"/>
          </a:xfrm>
          <a:prstGeom prst="rect">
            <a:avLst/>
          </a:prstGeom>
        </p:spPr>
      </p:pic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929564C1-BA41-E036-16CB-A3CDDE7D8E28}"/>
              </a:ext>
            </a:extLst>
          </p:cNvPr>
          <p:cNvGrpSpPr/>
          <p:nvPr/>
        </p:nvGrpSpPr>
        <p:grpSpPr>
          <a:xfrm>
            <a:off x="5313486" y="2256119"/>
            <a:ext cx="1455174" cy="1025942"/>
            <a:chOff x="5168257" y="2278644"/>
            <a:chExt cx="1455174" cy="1025942"/>
          </a:xfrm>
          <a:solidFill>
            <a:srgbClr val="F0C188"/>
          </a:solidFill>
        </p:grpSpPr>
        <p:sp>
          <p:nvSpPr>
            <p:cNvPr id="59" name="四角形: 角を丸くする 58">
              <a:extLst>
                <a:ext uri="{FF2B5EF4-FFF2-40B4-BE49-F238E27FC236}">
                  <a16:creationId xmlns:a16="http://schemas.microsoft.com/office/drawing/2014/main" id="{B3D1821D-9A67-86F0-8D29-61F2AD3F628F}"/>
                </a:ext>
              </a:extLst>
            </p:cNvPr>
            <p:cNvSpPr/>
            <p:nvPr/>
          </p:nvSpPr>
          <p:spPr>
            <a:xfrm>
              <a:off x="5168257" y="2278644"/>
              <a:ext cx="1403223" cy="1025942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0B93CB84-88AC-BCB0-E385-2C21587C51B9}"/>
                </a:ext>
              </a:extLst>
            </p:cNvPr>
            <p:cNvSpPr txBox="1"/>
            <p:nvPr/>
          </p:nvSpPr>
          <p:spPr>
            <a:xfrm>
              <a:off x="5220207" y="2996747"/>
              <a:ext cx="1403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rgbClr val="975015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申込受付中！</a:t>
              </a:r>
              <a:endParaRPr lang="ja-JP" altLang="en-US" sz="140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6F878A-E29E-2428-6DEB-1879B7EB2CF4}"/>
              </a:ext>
            </a:extLst>
          </p:cNvPr>
          <p:cNvSpPr txBox="1"/>
          <p:nvPr/>
        </p:nvSpPr>
        <p:spPr>
          <a:xfrm>
            <a:off x="2393192" y="9422450"/>
            <a:ext cx="256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spc="-15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047-470-5181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5CBE2B3-EE15-96CD-1CF5-4C9757908531}"/>
              </a:ext>
            </a:extLst>
          </p:cNvPr>
          <p:cNvSpPr txBox="1"/>
          <p:nvPr/>
        </p:nvSpPr>
        <p:spPr>
          <a:xfrm>
            <a:off x="170506" y="8323504"/>
            <a:ext cx="470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spc="-15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ニチイキッズ津田沼ふじさき保育園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6EE2CD0-3EEA-DABE-274F-9935BFB4D497}"/>
              </a:ext>
            </a:extLst>
          </p:cNvPr>
          <p:cNvSpPr txBox="1"/>
          <p:nvPr/>
        </p:nvSpPr>
        <p:spPr>
          <a:xfrm>
            <a:off x="206938" y="8753139"/>
            <a:ext cx="5712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千葉県習志野市藤崎</a:t>
            </a:r>
            <a:r>
              <a:rPr kumimoji="1" lang="en-US" altLang="ja-JP" sz="1600" b="1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2-1-1</a:t>
            </a:r>
            <a:r>
              <a:rPr kumimoji="1" lang="ja-JP" altLang="en-US" sz="1600" b="1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アルメール津田沼</a:t>
            </a:r>
            <a:r>
              <a:rPr kumimoji="1" lang="en-US" altLang="ja-JP" sz="1600" b="1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1600" b="1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階</a:t>
            </a:r>
          </a:p>
          <a:p>
            <a:r>
              <a:rPr kumimoji="1" lang="ja-JP" altLang="en-US" sz="1400" kern="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1200" kern="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▸</a:t>
            </a:r>
            <a:r>
              <a:rPr kumimoji="1" lang="en-US" altLang="ja-JP" sz="1200" kern="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JR</a:t>
            </a:r>
            <a:r>
              <a:rPr kumimoji="1" lang="ja-JP" altLang="en-US" sz="1200" kern="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総武線 津田沼駅より徒歩</a:t>
            </a:r>
            <a:r>
              <a:rPr kumimoji="1" lang="en-US" altLang="ja-JP" sz="1200" kern="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kumimoji="1" lang="ja-JP" altLang="en-US" sz="1200" kern="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 </a:t>
            </a:r>
            <a:r>
              <a:rPr kumimoji="1" lang="en-US" altLang="ja-JP" sz="1200" kern="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 </a:t>
            </a:r>
            <a:r>
              <a:rPr kumimoji="1" lang="ja-JP" altLang="en-US" sz="1200" kern="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新京成線 新津田沼駅より徒歩</a:t>
            </a:r>
            <a:r>
              <a:rPr kumimoji="1" lang="en-US" altLang="ja-JP" sz="1200" kern="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kumimoji="1" lang="ja-JP" altLang="en-US" sz="1200" kern="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</a:t>
            </a:r>
          </a:p>
          <a:p>
            <a:r>
              <a:rPr kumimoji="1" lang="en-US" altLang="ja-JP" sz="1200" kern="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/ </a:t>
            </a:r>
            <a:r>
              <a:rPr kumimoji="1" lang="ja-JP" altLang="en-US" sz="1200" kern="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京成線 京成津田沼駅より徒歩</a:t>
            </a:r>
            <a:r>
              <a:rPr kumimoji="1" lang="en-US" altLang="ja-JP" sz="1200" kern="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</a:t>
            </a:r>
            <a:r>
              <a:rPr kumimoji="1" lang="ja-JP" altLang="en-US" sz="1200" kern="0" dirty="0">
                <a:solidFill>
                  <a:srgbClr val="97501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1C74E17-5D3E-40CC-8186-6978DF44614B}"/>
              </a:ext>
            </a:extLst>
          </p:cNvPr>
          <p:cNvSpPr txBox="1"/>
          <p:nvPr/>
        </p:nvSpPr>
        <p:spPr>
          <a:xfrm>
            <a:off x="119023" y="3723617"/>
            <a:ext cx="367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●日程　毎月第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月曜日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●時間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10:00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●対象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歳児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F4915CE-B0FD-20CD-B37E-503D7CAC7D07}"/>
              </a:ext>
            </a:extLst>
          </p:cNvPr>
          <p:cNvSpPr txBox="1"/>
          <p:nvPr/>
        </p:nvSpPr>
        <p:spPr>
          <a:xfrm>
            <a:off x="128846" y="5326511"/>
            <a:ext cx="36875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●日程　毎月第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木曜日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●時間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10:00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●対象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歳児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4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ECC970C5-C2F8-C4EA-1561-7E09619FD517}"/>
              </a:ext>
            </a:extLst>
          </p:cNvPr>
          <p:cNvGrpSpPr/>
          <p:nvPr/>
        </p:nvGrpSpPr>
        <p:grpSpPr>
          <a:xfrm>
            <a:off x="1773490" y="6828261"/>
            <a:ext cx="4122918" cy="902821"/>
            <a:chOff x="1773490" y="6828261"/>
            <a:chExt cx="4122918" cy="902821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18906AA0-0296-A765-68F4-E91F2806A066}"/>
                </a:ext>
              </a:extLst>
            </p:cNvPr>
            <p:cNvSpPr txBox="1"/>
            <p:nvPr/>
          </p:nvSpPr>
          <p:spPr>
            <a:xfrm>
              <a:off x="1793683" y="7392528"/>
              <a:ext cx="288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●対象　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0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～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2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歳児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59D17110-AB80-250B-6C82-1C4F5110D8E7}"/>
                </a:ext>
              </a:extLst>
            </p:cNvPr>
            <p:cNvSpPr txBox="1"/>
            <p:nvPr/>
          </p:nvSpPr>
          <p:spPr>
            <a:xfrm>
              <a:off x="4409775" y="7061044"/>
              <a:ext cx="1486633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計画中！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BF8921CF-2130-D41F-B3E1-01F095B4DCA8}"/>
                </a:ext>
              </a:extLst>
            </p:cNvPr>
            <p:cNvSpPr txBox="1"/>
            <p:nvPr/>
          </p:nvSpPr>
          <p:spPr>
            <a:xfrm>
              <a:off x="1773490" y="6828261"/>
              <a:ext cx="2635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誕生日会や季節行事など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園のイベントにご案内！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53" name="図 52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E7886DDB-F026-9607-5CB9-A64CA83B8B5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98" y="6782032"/>
            <a:ext cx="720000" cy="720000"/>
          </a:xfrm>
          <a:prstGeom prst="rect">
            <a:avLst/>
          </a:prstGeom>
        </p:spPr>
      </p:pic>
      <p:pic>
        <p:nvPicPr>
          <p:cNvPr id="61" name="図 60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45323742-0790-6C6B-7D89-13B7F814B86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99" y="5079338"/>
            <a:ext cx="720000" cy="720000"/>
          </a:xfrm>
          <a:prstGeom prst="rect">
            <a:avLst/>
          </a:prstGeom>
        </p:spPr>
      </p:pic>
      <p:pic>
        <p:nvPicPr>
          <p:cNvPr id="64" name="図 63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0109E379-16E4-82EF-B562-8EECA36123B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64" y="3567625"/>
            <a:ext cx="720000" cy="720000"/>
          </a:xfrm>
          <a:prstGeom prst="rect">
            <a:avLst/>
          </a:prstGeom>
        </p:spPr>
      </p:pic>
      <p:pic>
        <p:nvPicPr>
          <p:cNvPr id="65" name="図 64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6144DE05-D51C-EEF1-359F-14949F21EE7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98" y="2327086"/>
            <a:ext cx="720000" cy="720000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D51F52F2-EAF7-6AFF-63CD-47D97EFB900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96" y="8663780"/>
            <a:ext cx="841566" cy="8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6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2A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79DFE8-AB5A-635F-6545-ADC885A96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D0E9F9-DFE8-334F-E420-D441D597B0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5450" y="4495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F03CB9-2DCD-6623-210B-A54A2CAD488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06600" y="4203700"/>
            <a:ext cx="10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9008B6A-9EFC-0EA1-851C-7B40234CADB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15360" y="-2669893"/>
            <a:ext cx="6974234" cy="12683397"/>
            <a:chOff x="-115360" y="-2669893"/>
            <a:chExt cx="6974234" cy="12683397"/>
          </a:xfrm>
          <a:solidFill>
            <a:srgbClr val="FCFDBF"/>
          </a:solidFill>
        </p:grpSpPr>
        <p:pic>
          <p:nvPicPr>
            <p:cNvPr id="28" name="グラフィックス 27" descr="有機的形状">
              <a:extLst>
                <a:ext uri="{FF2B5EF4-FFF2-40B4-BE49-F238E27FC236}">
                  <a16:creationId xmlns:a16="http://schemas.microsoft.com/office/drawing/2014/main" id="{93EFA476-0308-7F62-CA6E-ECC6DC7E7E7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6625" t="66813" r="34922" b="23408"/>
            <a:stretch>
              <a:fillRect/>
            </a:stretch>
          </p:blipFill>
          <p:spPr>
            <a:xfrm flipH="1">
              <a:off x="-14619" y="6695784"/>
              <a:ext cx="6872619" cy="3317720"/>
            </a:xfrm>
            <a:prstGeom prst="rect">
              <a:avLst/>
            </a:prstGeom>
          </p:spPr>
        </p:pic>
        <p:pic>
          <p:nvPicPr>
            <p:cNvPr id="15" name="グラフィックス 14" descr="有機的形状">
              <a:extLst>
                <a:ext uri="{FF2B5EF4-FFF2-40B4-BE49-F238E27FC236}">
                  <a16:creationId xmlns:a16="http://schemas.microsoft.com/office/drawing/2014/main" id="{7BEB866F-CA4A-39BF-7E1E-C64EC20EB92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35403" r="35412" b="29405"/>
            <a:stretch>
              <a:fillRect/>
            </a:stretch>
          </p:blipFill>
          <p:spPr>
            <a:xfrm rot="5400000">
              <a:off x="-1582367" y="-1202886"/>
              <a:ext cx="9908248" cy="6974234"/>
            </a:xfrm>
            <a:prstGeom prst="rect">
              <a:avLst/>
            </a:prstGeom>
          </p:spPr>
        </p:pic>
      </p:grpSp>
      <p:pic>
        <p:nvPicPr>
          <p:cNvPr id="4" name="図 3" descr="図形">
            <a:extLst>
              <a:ext uri="{FF2B5EF4-FFF2-40B4-BE49-F238E27FC236}">
                <a16:creationId xmlns:a16="http://schemas.microsoft.com/office/drawing/2014/main" id="{D2B88352-6EDC-2FC3-3FE2-48A37EB48D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1" t="32922" r="3630" b="24722"/>
          <a:stretch>
            <a:fillRect/>
          </a:stretch>
        </p:blipFill>
        <p:spPr>
          <a:xfrm>
            <a:off x="-14619" y="0"/>
            <a:ext cx="3416600" cy="1753410"/>
          </a:xfrm>
          <a:prstGeom prst="rect">
            <a:avLst/>
          </a:prstGeom>
        </p:spPr>
      </p:pic>
      <p:pic>
        <p:nvPicPr>
          <p:cNvPr id="18" name="図 17" descr="図形">
            <a:extLst>
              <a:ext uri="{FF2B5EF4-FFF2-40B4-BE49-F238E27FC236}">
                <a16:creationId xmlns:a16="http://schemas.microsoft.com/office/drawing/2014/main" id="{CF124D52-F213-ADED-C81F-49E84CEEAC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t="32641" r="34765" b="24722"/>
          <a:stretch>
            <a:fillRect/>
          </a:stretch>
        </p:blipFill>
        <p:spPr>
          <a:xfrm>
            <a:off x="3211962" y="-1"/>
            <a:ext cx="3660657" cy="1765045"/>
          </a:xfrm>
          <a:prstGeom prst="rect">
            <a:avLst/>
          </a:prstGeom>
        </p:spPr>
      </p:pic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9C2CE118-8D0D-95FF-3E0B-E7A75540C56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236490">
            <a:off x="5751874" y="635129"/>
            <a:ext cx="990651" cy="955341"/>
            <a:chOff x="5663012" y="2469113"/>
            <a:chExt cx="990651" cy="955341"/>
          </a:xfrm>
        </p:grpSpPr>
        <p:sp>
          <p:nvSpPr>
            <p:cNvPr id="46" name="フローチャート: 結合子 45">
              <a:extLst>
                <a:ext uri="{FF2B5EF4-FFF2-40B4-BE49-F238E27FC236}">
                  <a16:creationId xmlns:a16="http://schemas.microsoft.com/office/drawing/2014/main" id="{0F760F12-27CA-EBAE-2615-66A71F50D8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63012" y="2469113"/>
              <a:ext cx="990651" cy="955341"/>
            </a:xfrm>
            <a:prstGeom prst="flowChartConnector">
              <a:avLst/>
            </a:prstGeom>
            <a:solidFill>
              <a:srgbClr val="E64C4C"/>
            </a:solidFill>
            <a:ln>
              <a:solidFill>
                <a:srgbClr val="042433">
                  <a:alpha val="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ローチャート: 結合子 47">
              <a:extLst>
                <a:ext uri="{FF2B5EF4-FFF2-40B4-BE49-F238E27FC236}">
                  <a16:creationId xmlns:a16="http://schemas.microsoft.com/office/drawing/2014/main" id="{C858348B-2C88-1F1A-D581-5F4BD0C7A51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26151" y="2537577"/>
              <a:ext cx="868814" cy="830579"/>
            </a:xfrm>
            <a:prstGeom prst="flowChartConnector">
              <a:avLst/>
            </a:prstGeom>
            <a:noFill/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498ED000-1351-35C4-3D6C-669DA1F87E9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46359" y="2654999"/>
              <a:ext cx="822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参加費</a:t>
              </a:r>
              <a:endParaRPr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無料</a:t>
              </a:r>
            </a:p>
          </p:txBody>
        </p:sp>
      </p:grpSp>
      <p:pic>
        <p:nvPicPr>
          <p:cNvPr id="60" name="図 59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3AB2D25-C1A4-7841-F051-DF16BF4F9A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34">
            <a:off x="268936" y="-372163"/>
            <a:ext cx="1917462" cy="1917462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9858344-6391-5FDD-BD3A-F369F6CEE1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71376" y="632647"/>
            <a:ext cx="2915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spc="300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子育て広場</a:t>
            </a:r>
            <a:endParaRPr kumimoji="1" lang="en-US" altLang="ja-JP" sz="4000" spc="300" dirty="0">
              <a:solidFill>
                <a:schemeClr val="accent6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826AE67-2E0C-47AE-38E2-62F9E8A06C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115360" y="2320410"/>
            <a:ext cx="5911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保育園で「わくわく」「いきいき」と生活する</a:t>
            </a:r>
            <a:endParaRPr lang="en-US" altLang="ja-JP" sz="1400" dirty="0">
              <a:solidFill>
                <a:schemeClr val="accent6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子どもたちの活動に一緒に参加してみませんか？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11D2065-1880-B90E-C0AE-EF6406DFE2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6258" y="1304761"/>
            <a:ext cx="6467406" cy="8771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4800" u="heavy" spc="-30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#</a:t>
            </a:r>
            <a:r>
              <a:rPr kumimoji="1" lang="ja-JP" altLang="en-US" sz="4800" u="heavy" spc="-30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わくわくアクティビティ</a:t>
            </a:r>
          </a:p>
        </p:txBody>
      </p:sp>
      <p:pic>
        <p:nvPicPr>
          <p:cNvPr id="27" name="図 26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3260BBA1-38F3-BE5D-1999-DB1785F86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44329"/>
            <a:ext cx="1716287" cy="1716287"/>
          </a:xfrm>
          <a:prstGeom prst="rect">
            <a:avLst/>
          </a:prstGeom>
        </p:spPr>
      </p:pic>
      <p:pic>
        <p:nvPicPr>
          <p:cNvPr id="31" name="図 30" descr="ウィンドウ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4BC1CFB-92B9-8DED-6BC6-6439719868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70" y="2185197"/>
            <a:ext cx="1142604" cy="1142604"/>
          </a:xfrm>
          <a:prstGeom prst="rect">
            <a:avLst/>
          </a:prstGeom>
        </p:spPr>
      </p:pic>
      <p:pic>
        <p:nvPicPr>
          <p:cNvPr id="33" name="図 32" descr="おもちゃ, レ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85ECEA8-BA53-E67C-62ED-61A933ABD8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78" y="3195941"/>
            <a:ext cx="1142604" cy="1142604"/>
          </a:xfrm>
          <a:prstGeom prst="rect">
            <a:avLst/>
          </a:prstGeom>
        </p:spPr>
      </p:pic>
      <p:pic>
        <p:nvPicPr>
          <p:cNvPr id="39" name="図 38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B9C96D7A-72E7-4ECD-6E3D-24F325439F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745">
            <a:off x="-237637" y="2062632"/>
            <a:ext cx="1142604" cy="1142604"/>
          </a:xfrm>
          <a:prstGeom prst="rect">
            <a:avLst/>
          </a:prstGeom>
        </p:spPr>
      </p:pic>
      <p:pic>
        <p:nvPicPr>
          <p:cNvPr id="44" name="図 43" descr="ケーキ, マグ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3218371-ED46-D827-0623-59DA07FE94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17" y="5323898"/>
            <a:ext cx="1142604" cy="1142604"/>
          </a:xfrm>
          <a:prstGeom prst="rect">
            <a:avLst/>
          </a:prstGeom>
        </p:spPr>
      </p:pic>
      <p:pic>
        <p:nvPicPr>
          <p:cNvPr id="47" name="図 46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62A40387-B467-B17C-C318-64622E3C9E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08" y="6432533"/>
            <a:ext cx="1142604" cy="1142604"/>
          </a:xfrm>
          <a:prstGeom prst="rect">
            <a:avLst/>
          </a:prstGeom>
        </p:spPr>
      </p:pic>
      <p:pic>
        <p:nvPicPr>
          <p:cNvPr id="49" name="図 48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393D45D4-C96B-CF3A-9AC0-FAB243A9D5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09" y="7669594"/>
            <a:ext cx="1142604" cy="1142604"/>
          </a:xfrm>
          <a:prstGeom prst="rect">
            <a:avLst/>
          </a:prstGeom>
        </p:spPr>
      </p:pic>
      <p:pic>
        <p:nvPicPr>
          <p:cNvPr id="58" name="図 57" descr="光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97E8A9C-8171-D291-C123-B4270552DE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26" y="5323898"/>
            <a:ext cx="1142604" cy="1142604"/>
          </a:xfrm>
          <a:prstGeom prst="rect">
            <a:avLst/>
          </a:prstGeom>
        </p:spPr>
      </p:pic>
      <p:pic>
        <p:nvPicPr>
          <p:cNvPr id="62" name="図 61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155166FD-1B1E-A4F2-F4FC-975FE37594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32" y="6995596"/>
            <a:ext cx="1142604" cy="1142604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952EB657-C47B-00F0-0803-E6F9DEB1D6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65" y="7866898"/>
            <a:ext cx="1142604" cy="1142604"/>
          </a:xfrm>
          <a:prstGeom prst="rect">
            <a:avLst/>
          </a:prstGeom>
        </p:spPr>
      </p:pic>
      <p:pic>
        <p:nvPicPr>
          <p:cNvPr id="68" name="図 67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08F2DB2-9D66-44AF-BA32-6D7A8F228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3" y="8840896"/>
            <a:ext cx="1142604" cy="11426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E5121A6-1FFC-43EC-2A76-01DF6F67B8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46800" y="9543562"/>
            <a:ext cx="146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園の</a:t>
            </a:r>
            <a:r>
              <a:rPr kumimoji="1" lang="en-US" altLang="ja-JP" sz="1200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HP</a:t>
            </a: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はコチラ</a:t>
            </a:r>
            <a:endParaRPr kumimoji="1" lang="ja-JP" altLang="en-US" sz="900" dirty="0">
              <a:solidFill>
                <a:schemeClr val="accent6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D6ACA25-9900-F3B3-F0B5-604494A758F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98304" y="9442170"/>
            <a:ext cx="430780" cy="399374"/>
            <a:chOff x="1754419" y="9426001"/>
            <a:chExt cx="430780" cy="399374"/>
          </a:xfrm>
        </p:grpSpPr>
        <p:sp>
          <p:nvSpPr>
            <p:cNvPr id="8" name="フローチャート: 結合子 7">
              <a:extLst>
                <a:ext uri="{FF2B5EF4-FFF2-40B4-BE49-F238E27FC236}">
                  <a16:creationId xmlns:a16="http://schemas.microsoft.com/office/drawing/2014/main" id="{F99B2F9C-E7E3-16DF-B113-743EBE442F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4419" y="9426001"/>
              <a:ext cx="430780" cy="399374"/>
            </a:xfrm>
            <a:prstGeom prst="flowChartConnector">
              <a:avLst/>
            </a:prstGeom>
            <a:solidFill>
              <a:srgbClr val="FA8A8A"/>
            </a:solidFill>
            <a:ln>
              <a:solidFill>
                <a:srgbClr val="FFFFFF">
                  <a:alpha val="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7" name="グラフィックス 6" descr="受話器 単色塗りつぶし">
              <a:extLst>
                <a:ext uri="{FF2B5EF4-FFF2-40B4-BE49-F238E27FC236}">
                  <a16:creationId xmlns:a16="http://schemas.microsoft.com/office/drawing/2014/main" id="{DB96A930-99CA-8C58-497F-B03AD18A5F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806014" y="9445725"/>
              <a:ext cx="338646" cy="338646"/>
            </a:xfrm>
            <a:prstGeom prst="rect">
              <a:avLst/>
            </a:prstGeom>
          </p:spPr>
        </p:pic>
      </p:grpSp>
      <p:sp>
        <p:nvSpPr>
          <p:cNvPr id="10" name="フローチャート: 代替処理 9">
            <a:extLst>
              <a:ext uri="{FF2B5EF4-FFF2-40B4-BE49-F238E27FC236}">
                <a16:creationId xmlns:a16="http://schemas.microsoft.com/office/drawing/2014/main" id="{0CDF160E-0EF9-E8DC-AADA-E27A0A046F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798" y="3335628"/>
            <a:ext cx="6719668" cy="1302654"/>
          </a:xfrm>
          <a:prstGeom prst="flowChartAlternateProcess">
            <a:avLst/>
          </a:prstGeom>
          <a:solidFill>
            <a:srgbClr val="FAEBD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1" name="図 80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87E5D185-B587-E368-9FC8-5C495B6D1A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90" y="2616571"/>
            <a:ext cx="1403223" cy="1403223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906FB03-C4B1-F0F3-7285-72AEF6AA9A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393" y="2900778"/>
            <a:ext cx="259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英語教室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ADC36B0-6CDD-652D-EBF1-0B36341854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79554" y="4213438"/>
            <a:ext cx="1051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↑活動の様子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1D5FEEF-E636-09C1-0D1E-29EE433C478B}"/>
              </a:ext>
            </a:extLst>
          </p:cNvPr>
          <p:cNvSpPr txBox="1">
            <a:spLocks/>
          </p:cNvSpPr>
          <p:nvPr/>
        </p:nvSpPr>
        <p:spPr>
          <a:xfrm>
            <a:off x="3643555" y="3351625"/>
            <a:ext cx="2152192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【11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●日　●日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【12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【1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endParaRPr lang="ja-JP" altLang="en-US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75AAFC0C-FFC0-B37D-28D1-99969A5352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798" y="6489440"/>
            <a:ext cx="6719668" cy="151792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6365A114-83AC-001F-C42D-90A3CDDCBC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" y="6504856"/>
            <a:ext cx="1707831" cy="1707831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DC23F37-7FD7-300F-0CD5-D4957D4749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393" y="6200685"/>
            <a:ext cx="219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spc="-300" dirty="0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体験会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51F8590-C0BF-D555-E1DD-AE47AC21DF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31319" y="7638036"/>
            <a:ext cx="1051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↑活動の様子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FEA2384-3E4A-3A19-8C01-6F974A9ABA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0798" y="4230113"/>
            <a:ext cx="6719668" cy="2043248"/>
            <a:chOff x="-1769010" y="2954107"/>
            <a:chExt cx="6719668" cy="2043248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B3A10D51-600F-4AC2-15C7-DAE4CD4040F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769010" y="2954107"/>
              <a:ext cx="6719668" cy="2043248"/>
              <a:chOff x="23882" y="4093961"/>
              <a:chExt cx="6719668" cy="2043248"/>
            </a:xfrm>
          </p:grpSpPr>
          <p:sp>
            <p:nvSpPr>
              <p:cNvPr id="14" name="フローチャート: 代替処理 13">
                <a:extLst>
                  <a:ext uri="{FF2B5EF4-FFF2-40B4-BE49-F238E27FC236}">
                    <a16:creationId xmlns:a16="http://schemas.microsoft.com/office/drawing/2014/main" id="{E3E9C7AD-739A-6786-96B7-A6F9ED5B38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3882" y="4834555"/>
                <a:ext cx="6719668" cy="1302654"/>
              </a:xfrm>
              <a:prstGeom prst="flowChartAlternateProcess">
                <a:avLst/>
              </a:prstGeom>
              <a:solidFill>
                <a:srgbClr val="F8E4F6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23" name="図 22" descr="ロゴ が含まれている画像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6A79A813-542C-92CF-ED40-2EE6B7FA78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1153" y="4093961"/>
                <a:ext cx="1513787" cy="1513787"/>
              </a:xfrm>
              <a:prstGeom prst="rect">
                <a:avLst/>
              </a:prstGeom>
            </p:spPr>
          </p:pic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A662E420-044E-A387-6D5B-190CBEBD806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9477" y="4469328"/>
                <a:ext cx="21147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400" b="1" spc="-300" dirty="0">
                    <a:ln w="19050">
                      <a:solidFill>
                        <a:schemeClr val="bg1"/>
                      </a:solidFill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リトミック</a:t>
                </a: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41A6A5B-23DF-337F-6278-5DEF6D553A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73348" y="4865420"/>
                <a:ext cx="2885700" cy="114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【11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月</a:t>
                </a: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】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　●日　●日</a:t>
                </a:r>
                <a:endPara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【12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月</a:t>
                </a: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】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【1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月</a:t>
                </a: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】</a:t>
                </a:r>
                <a:endPara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AD36067-CF1C-689E-EAFE-9DDB0ABE80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21511" y="4571798"/>
              <a:ext cx="10512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↑活動の様子</a:t>
              </a:r>
            </a:p>
          </p:txBody>
        </p:sp>
      </p:grp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A956AE1-36C8-2830-D2B0-76A3572DB8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61942" y="7960910"/>
            <a:ext cx="5275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ja-JP" alt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☆詳細は保育園まで直接お問い合わせください！</a:t>
            </a:r>
            <a:endParaRPr lang="ja-JP" altLang="en-US" dirty="0">
              <a:solidFill>
                <a:schemeClr val="accent6">
                  <a:lumMod val="50000"/>
                </a:schemeClr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F9A2921E-86E2-1447-203E-A7C9E2D180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05292" y="2230384"/>
            <a:ext cx="1403223" cy="1025942"/>
          </a:xfrm>
          <a:prstGeom prst="roundRect">
            <a:avLst/>
          </a:prstGeom>
          <a:solidFill>
            <a:srgbClr val="FBABA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EBEB860-B032-2812-3EE3-DA97535974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57242" y="2961187"/>
            <a:ext cx="140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accent3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申込受付中！</a:t>
            </a:r>
          </a:p>
        </p:txBody>
      </p:sp>
      <p:pic>
        <p:nvPicPr>
          <p:cNvPr id="37" name="図 36" descr="黒い背景と白い文字の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9C9A6E21-9434-CABB-7029-D86DA3336B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65" y="8026132"/>
            <a:ext cx="1269725" cy="126972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2CD8699-0EC1-A754-073D-80E21C06BA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6989" y="9408447"/>
            <a:ext cx="256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spc="-15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047-470-5181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61B90C9-9652-40B9-6EB7-FAEC597D3B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1936" y="8353344"/>
            <a:ext cx="470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spc="-15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ニチイキッズ津田沼ふじさき保育園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ADBA3F7-94B5-7217-4569-B1D1F0E965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1936" y="8745680"/>
            <a:ext cx="5712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千葉県習志野市藤崎</a:t>
            </a:r>
            <a:r>
              <a:rPr kumimoji="1" lang="en-US" altLang="ja-JP" sz="1600" b="1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2-1-1</a:t>
            </a:r>
            <a:r>
              <a:rPr kumimoji="1" lang="ja-JP" altLang="en-US" sz="1600" b="1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アルメール津田沼</a:t>
            </a:r>
            <a:r>
              <a:rPr kumimoji="1" lang="en-US" altLang="ja-JP" sz="1600" b="1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1600" b="1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階</a:t>
            </a:r>
          </a:p>
          <a:p>
            <a:r>
              <a:rPr kumimoji="1" lang="ja-JP" altLang="en-US" sz="1400" kern="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1200" kern="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▸</a:t>
            </a:r>
            <a:r>
              <a:rPr kumimoji="1" lang="en-US" altLang="ja-JP" sz="1200" kern="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JR</a:t>
            </a:r>
            <a:r>
              <a:rPr kumimoji="1" lang="ja-JP" altLang="en-US" sz="1200" kern="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総武線 津田沼駅より徒歩</a:t>
            </a:r>
            <a:r>
              <a:rPr kumimoji="1" lang="en-US" altLang="ja-JP" sz="1200" kern="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kumimoji="1" lang="ja-JP" altLang="en-US" sz="1200" kern="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 </a:t>
            </a:r>
            <a:r>
              <a:rPr kumimoji="1" lang="en-US" altLang="ja-JP" sz="1200" kern="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 </a:t>
            </a:r>
            <a:r>
              <a:rPr kumimoji="1" lang="ja-JP" altLang="en-US" sz="1200" kern="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新京成線 新津田沼駅より徒歩</a:t>
            </a:r>
            <a:r>
              <a:rPr kumimoji="1" lang="en-US" altLang="ja-JP" sz="1200" kern="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kumimoji="1" lang="ja-JP" altLang="en-US" sz="1200" kern="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</a:t>
            </a:r>
          </a:p>
          <a:p>
            <a:r>
              <a:rPr kumimoji="1" lang="en-US" altLang="ja-JP" sz="1200" kern="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/ </a:t>
            </a:r>
            <a:r>
              <a:rPr kumimoji="1" lang="ja-JP" altLang="en-US" sz="1200" kern="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京成線 京成津田沼駅より徒歩</a:t>
            </a:r>
            <a:r>
              <a:rPr kumimoji="1" lang="en-US" altLang="ja-JP" sz="1200" kern="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</a:t>
            </a:r>
            <a:r>
              <a:rPr kumimoji="1" lang="ja-JP" altLang="en-US" sz="1200" kern="0" dirty="0">
                <a:solidFill>
                  <a:srgbClr val="27531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8893CED-3296-4CF3-084D-70E89C70879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23" y="3723617"/>
            <a:ext cx="367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●日程　毎月第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月曜日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●時間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10:00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●対象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歳児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EF30C33-9639-D276-C4F7-F2C37F62B4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8846" y="5326511"/>
            <a:ext cx="36875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●日程　毎月第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木曜日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●時間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10:00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●対象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歳児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4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6DE028D-19CF-2968-9449-843DB41F28ED}"/>
              </a:ext>
            </a:extLst>
          </p:cNvPr>
          <p:cNvGrpSpPr>
            <a:grpSpLocks/>
          </p:cNvGrpSpPr>
          <p:nvPr/>
        </p:nvGrpSpPr>
        <p:grpSpPr>
          <a:xfrm>
            <a:off x="1773490" y="6828261"/>
            <a:ext cx="4122918" cy="902821"/>
            <a:chOff x="1773490" y="6828261"/>
            <a:chExt cx="4122918" cy="902821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2429AE1-403B-B22D-0719-2B7FDA0CEF5D}"/>
                </a:ext>
              </a:extLst>
            </p:cNvPr>
            <p:cNvSpPr txBox="1">
              <a:spLocks/>
            </p:cNvSpPr>
            <p:nvPr/>
          </p:nvSpPr>
          <p:spPr>
            <a:xfrm>
              <a:off x="1793683" y="7392528"/>
              <a:ext cx="288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●対象　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0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～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2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歳児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7ABCC2A2-6656-E33F-2E42-C6D7742361F9}"/>
                </a:ext>
              </a:extLst>
            </p:cNvPr>
            <p:cNvSpPr txBox="1">
              <a:spLocks/>
            </p:cNvSpPr>
            <p:nvPr/>
          </p:nvSpPr>
          <p:spPr>
            <a:xfrm>
              <a:off x="4409775" y="7061044"/>
              <a:ext cx="1486633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計画中！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254BE13C-E5AA-8FA3-3F9E-23F96AB1B2B2}"/>
                </a:ext>
              </a:extLst>
            </p:cNvPr>
            <p:cNvSpPr txBox="1">
              <a:spLocks/>
            </p:cNvSpPr>
            <p:nvPr/>
          </p:nvSpPr>
          <p:spPr>
            <a:xfrm>
              <a:off x="1773490" y="6828261"/>
              <a:ext cx="2635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誕生日会や季節行事など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園のイベントにご案内！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40" name="図 39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45B5234D-A301-9D0E-1952-4587F10E9D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98" y="6782032"/>
            <a:ext cx="720000" cy="720000"/>
          </a:xfrm>
          <a:prstGeom prst="rect">
            <a:avLst/>
          </a:prstGeom>
        </p:spPr>
      </p:pic>
      <p:pic>
        <p:nvPicPr>
          <p:cNvPr id="41" name="図 40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73AF8902-0AA2-D014-E169-C3C2E59AD3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99" y="5079338"/>
            <a:ext cx="720000" cy="720000"/>
          </a:xfrm>
          <a:prstGeom prst="rect">
            <a:avLst/>
          </a:prstGeom>
        </p:spPr>
      </p:pic>
      <p:pic>
        <p:nvPicPr>
          <p:cNvPr id="52" name="図 51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E679C9D1-4749-D4E5-FD84-42A74B9235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64" y="3567625"/>
            <a:ext cx="720000" cy="720000"/>
          </a:xfrm>
          <a:prstGeom prst="rect">
            <a:avLst/>
          </a:prstGeom>
        </p:spPr>
      </p:pic>
      <p:pic>
        <p:nvPicPr>
          <p:cNvPr id="54" name="図 53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0E6134E7-9A26-DBC8-F610-927E4EC287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98" y="2327086"/>
            <a:ext cx="720000" cy="7200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963B1273-6EEB-F8EE-CF2B-691A1BDFD9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96" y="8663780"/>
            <a:ext cx="841566" cy="8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F57C86-8721-517B-B9BC-92CFEC0CD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658F0E-A376-0E6D-29FD-9E4BEA8B5F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5450" y="4495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583353-1967-BA20-3970-F104336A41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06600" y="4203700"/>
            <a:ext cx="10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42ED67A-3E45-46EE-0DE1-A33AE29904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15360" y="-2669893"/>
            <a:ext cx="6974234" cy="12683397"/>
            <a:chOff x="-115360" y="-2669893"/>
            <a:chExt cx="6974234" cy="12683397"/>
          </a:xfrm>
          <a:solidFill>
            <a:schemeClr val="tx2">
              <a:lumMod val="10000"/>
              <a:lumOff val="90000"/>
            </a:schemeClr>
          </a:solidFill>
        </p:grpSpPr>
        <p:pic>
          <p:nvPicPr>
            <p:cNvPr id="28" name="グラフィックス 27" descr="有機的形状">
              <a:extLst>
                <a:ext uri="{FF2B5EF4-FFF2-40B4-BE49-F238E27FC236}">
                  <a16:creationId xmlns:a16="http://schemas.microsoft.com/office/drawing/2014/main" id="{1791B468-DC2C-6C89-EED6-E3A6ABCF227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6625" t="66813" r="34922" b="23408"/>
            <a:stretch>
              <a:fillRect/>
            </a:stretch>
          </p:blipFill>
          <p:spPr>
            <a:xfrm flipH="1">
              <a:off x="-14619" y="6695784"/>
              <a:ext cx="6872619" cy="3317720"/>
            </a:xfrm>
            <a:prstGeom prst="rect">
              <a:avLst/>
            </a:prstGeom>
          </p:spPr>
        </p:pic>
        <p:pic>
          <p:nvPicPr>
            <p:cNvPr id="15" name="グラフィックス 14" descr="有機的形状">
              <a:extLst>
                <a:ext uri="{FF2B5EF4-FFF2-40B4-BE49-F238E27FC236}">
                  <a16:creationId xmlns:a16="http://schemas.microsoft.com/office/drawing/2014/main" id="{5C49243B-F642-4493-A9DD-BEBDCE010EB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35403" r="35412" b="29405"/>
            <a:stretch>
              <a:fillRect/>
            </a:stretch>
          </p:blipFill>
          <p:spPr>
            <a:xfrm rot="5400000">
              <a:off x="-1582367" y="-1202886"/>
              <a:ext cx="9908248" cy="6974234"/>
            </a:xfrm>
            <a:prstGeom prst="rect">
              <a:avLst/>
            </a:prstGeom>
          </p:spPr>
        </p:pic>
      </p:grpSp>
      <p:pic>
        <p:nvPicPr>
          <p:cNvPr id="4" name="図 3" descr="図形">
            <a:extLst>
              <a:ext uri="{FF2B5EF4-FFF2-40B4-BE49-F238E27FC236}">
                <a16:creationId xmlns:a16="http://schemas.microsoft.com/office/drawing/2014/main" id="{9787049E-57E1-DE23-0DCA-E97662D2A5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1" t="32922" r="3630" b="24722"/>
          <a:stretch>
            <a:fillRect/>
          </a:stretch>
        </p:blipFill>
        <p:spPr>
          <a:xfrm>
            <a:off x="-14619" y="0"/>
            <a:ext cx="3416600" cy="1753410"/>
          </a:xfrm>
          <a:prstGeom prst="rect">
            <a:avLst/>
          </a:prstGeom>
        </p:spPr>
      </p:pic>
      <p:pic>
        <p:nvPicPr>
          <p:cNvPr id="22" name="図 21" descr="図形">
            <a:extLst>
              <a:ext uri="{FF2B5EF4-FFF2-40B4-BE49-F238E27FC236}">
                <a16:creationId xmlns:a16="http://schemas.microsoft.com/office/drawing/2014/main" id="{3A7CD8CB-726B-B468-B402-3ED77826AD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t="32641" r="34765" b="24722"/>
          <a:stretch>
            <a:fillRect/>
          </a:stretch>
        </p:blipFill>
        <p:spPr>
          <a:xfrm>
            <a:off x="3211962" y="-1"/>
            <a:ext cx="3660657" cy="1765045"/>
          </a:xfrm>
          <a:prstGeom prst="rect">
            <a:avLst/>
          </a:prstGeom>
        </p:spPr>
      </p:pic>
      <p:pic>
        <p:nvPicPr>
          <p:cNvPr id="47" name="図 46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C8CA4F79-FDEC-19CE-9C7C-DCCF317E39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358">
            <a:off x="1108869" y="206181"/>
            <a:ext cx="1286083" cy="1286083"/>
          </a:xfrm>
          <a:prstGeom prst="rect">
            <a:avLst/>
          </a:prstGeom>
        </p:spPr>
      </p:pic>
      <p:pic>
        <p:nvPicPr>
          <p:cNvPr id="29" name="図 28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9E15F985-FB89-6D72-4DF4-F41FEB1126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209">
            <a:off x="4376141" y="230200"/>
            <a:ext cx="1280959" cy="1280959"/>
          </a:xfrm>
          <a:prstGeom prst="rect">
            <a:avLst/>
          </a:prstGeom>
        </p:spPr>
      </p:pic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77E77ED3-B6D5-EBB0-557D-96D2C4A8B2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236490">
            <a:off x="5762879" y="517918"/>
            <a:ext cx="990651" cy="955341"/>
            <a:chOff x="5663012" y="2469113"/>
            <a:chExt cx="990651" cy="955341"/>
          </a:xfrm>
        </p:grpSpPr>
        <p:sp>
          <p:nvSpPr>
            <p:cNvPr id="46" name="フローチャート: 結合子 45">
              <a:extLst>
                <a:ext uri="{FF2B5EF4-FFF2-40B4-BE49-F238E27FC236}">
                  <a16:creationId xmlns:a16="http://schemas.microsoft.com/office/drawing/2014/main" id="{553E3329-0DAF-9B03-B455-E61EFF84E2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63012" y="2469113"/>
              <a:ext cx="990651" cy="955341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42433">
                  <a:alpha val="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ローチャート: 結合子 47">
              <a:extLst>
                <a:ext uri="{FF2B5EF4-FFF2-40B4-BE49-F238E27FC236}">
                  <a16:creationId xmlns:a16="http://schemas.microsoft.com/office/drawing/2014/main" id="{C5B45599-FA2B-B04C-359B-3985B3AF65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26151" y="2537577"/>
              <a:ext cx="868814" cy="830579"/>
            </a:xfrm>
            <a:prstGeom prst="flowChartConnector">
              <a:avLst/>
            </a:prstGeom>
            <a:noFill/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B295423E-88FB-6DFE-2146-048384C91E1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46359" y="2654999"/>
              <a:ext cx="822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参加費</a:t>
              </a:r>
              <a:endParaRPr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無料</a:t>
              </a:r>
            </a:p>
          </p:txBody>
        </p:sp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3019FB5-DDBA-7A02-E02F-11DF456494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71376" y="614472"/>
            <a:ext cx="2915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spc="300" dirty="0">
                <a:solidFill>
                  <a:schemeClr val="accent4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子育て広場</a:t>
            </a:r>
            <a:endParaRPr kumimoji="1" lang="en-US" altLang="ja-JP" sz="4000" spc="300" dirty="0">
              <a:solidFill>
                <a:schemeClr val="accent4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1A82A43-B358-481A-3EA2-A39F7143A9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6642" y="2188468"/>
            <a:ext cx="607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accent4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保育園で「わくわく」「いきいき」と生活する</a:t>
            </a:r>
            <a:endParaRPr lang="en-US" altLang="ja-JP" sz="1400" dirty="0">
              <a:solidFill>
                <a:schemeClr val="accent4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accent4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子どもたちの活動に一緒に参加してみませんか？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7950407-160C-1C64-37FC-179615DDE5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6258" y="1286586"/>
            <a:ext cx="6467406" cy="8771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kumimoji="1" lang="en-US" altLang="ja-JP" sz="4800" u="heavy" spc="-300" dirty="0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#</a:t>
            </a:r>
            <a:r>
              <a:rPr kumimoji="1" lang="ja-JP" altLang="en-US" sz="4800" u="heavy" spc="-300" dirty="0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わくわくアクティビティ</a:t>
            </a:r>
          </a:p>
        </p:txBody>
      </p:sp>
      <p:pic>
        <p:nvPicPr>
          <p:cNvPr id="27" name="図 26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1F390460-8A66-6E20-955D-5C58BBD06F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44329"/>
            <a:ext cx="1716287" cy="1716287"/>
          </a:xfrm>
          <a:prstGeom prst="rect">
            <a:avLst/>
          </a:prstGeom>
        </p:spPr>
      </p:pic>
      <p:pic>
        <p:nvPicPr>
          <p:cNvPr id="33" name="図 32" descr="おもちゃ, レ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C37716E-A0BF-DCBD-C5CD-A824B067CE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759">
            <a:off x="-93516" y="1974837"/>
            <a:ext cx="1363737" cy="1363737"/>
          </a:xfrm>
          <a:prstGeom prst="rect">
            <a:avLst/>
          </a:prstGeom>
        </p:spPr>
      </p:pic>
      <p:pic>
        <p:nvPicPr>
          <p:cNvPr id="44" name="図 43" descr="ケーキ, マグ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7E26286-2B8F-31BF-DC40-57DD980C8D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17" y="5323898"/>
            <a:ext cx="1142604" cy="1142604"/>
          </a:xfrm>
          <a:prstGeom prst="rect">
            <a:avLst/>
          </a:prstGeom>
        </p:spPr>
      </p:pic>
      <p:pic>
        <p:nvPicPr>
          <p:cNvPr id="58" name="図 57" descr="光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45573CA-1C4E-1455-16F3-B821E86828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26" y="5323898"/>
            <a:ext cx="1142604" cy="1142604"/>
          </a:xfrm>
          <a:prstGeom prst="rect">
            <a:avLst/>
          </a:prstGeom>
        </p:spPr>
      </p:pic>
      <p:pic>
        <p:nvPicPr>
          <p:cNvPr id="62" name="図 61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329776D6-F741-22E0-A827-81F85542CC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32" y="6995596"/>
            <a:ext cx="1142604" cy="1142604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2FB68CEF-99E5-8826-B8BF-57BE7A96DC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65" y="7866898"/>
            <a:ext cx="1142604" cy="1142604"/>
          </a:xfrm>
          <a:prstGeom prst="rect">
            <a:avLst/>
          </a:prstGeom>
        </p:spPr>
      </p:pic>
      <p:pic>
        <p:nvPicPr>
          <p:cNvPr id="68" name="図 67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ACA8AE5-3351-DB94-1ABC-D2BF958B8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03" y="8840896"/>
            <a:ext cx="1142604" cy="11426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53FE29-50B7-5E5F-6C91-1A7D2B7666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25053" y="9504251"/>
            <a:ext cx="1465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園の</a:t>
            </a:r>
            <a:r>
              <a:rPr kumimoji="1" lang="en-US" altLang="ja-JP" sz="1400" dirty="0">
                <a:solidFill>
                  <a:schemeClr val="accent4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HP</a:t>
            </a:r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はコチラ</a:t>
            </a:r>
            <a:endParaRPr kumimoji="1" lang="ja-JP" altLang="en-US" sz="1000" dirty="0">
              <a:solidFill>
                <a:schemeClr val="accent4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C3DE407-7DED-CDA7-57BE-D6881E60B65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75335" y="9440426"/>
            <a:ext cx="430780" cy="399374"/>
            <a:chOff x="1754419" y="9426001"/>
            <a:chExt cx="430780" cy="399374"/>
          </a:xfrm>
        </p:grpSpPr>
        <p:sp>
          <p:nvSpPr>
            <p:cNvPr id="8" name="フローチャート: 結合子 7">
              <a:extLst>
                <a:ext uri="{FF2B5EF4-FFF2-40B4-BE49-F238E27FC236}">
                  <a16:creationId xmlns:a16="http://schemas.microsoft.com/office/drawing/2014/main" id="{9ECFF071-FD68-865E-C1BD-D62B52B3A2C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4419" y="9426001"/>
              <a:ext cx="430780" cy="399374"/>
            </a:xfrm>
            <a:prstGeom prst="flowChartConnector">
              <a:avLst/>
            </a:prstGeom>
            <a:solidFill>
              <a:srgbClr val="FA8A8A"/>
            </a:solidFill>
            <a:ln>
              <a:solidFill>
                <a:srgbClr val="FFFFFF">
                  <a:alpha val="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7" name="グラフィックス 6" descr="受話器 単色塗りつぶし">
              <a:extLst>
                <a:ext uri="{FF2B5EF4-FFF2-40B4-BE49-F238E27FC236}">
                  <a16:creationId xmlns:a16="http://schemas.microsoft.com/office/drawing/2014/main" id="{89F07F17-500E-8726-CC64-54CAA4DC243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06014" y="9445725"/>
              <a:ext cx="338646" cy="338646"/>
            </a:xfrm>
            <a:prstGeom prst="rect">
              <a:avLst/>
            </a:prstGeom>
          </p:spPr>
        </p:pic>
      </p:grpSp>
      <p:sp>
        <p:nvSpPr>
          <p:cNvPr id="10" name="フローチャート: 代替処理 9">
            <a:extLst>
              <a:ext uri="{FF2B5EF4-FFF2-40B4-BE49-F238E27FC236}">
                <a16:creationId xmlns:a16="http://schemas.microsoft.com/office/drawing/2014/main" id="{266382B8-4D67-C270-82C0-6F9FCDE96D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798" y="3365662"/>
            <a:ext cx="6719668" cy="130265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1" name="図 80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0BA01270-BF74-4F98-9635-3A9D3EF5B3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90" y="2646605"/>
            <a:ext cx="1403223" cy="1403223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DDBB433-4E28-E6C0-20EF-AA57A73D61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393" y="2930812"/>
            <a:ext cx="259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英語教室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5C4294B-9AD0-E9C4-5E8E-387CAC5119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43403" y="4280607"/>
            <a:ext cx="1051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↑活動の様子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EA6FC7F-03E9-B9D5-8327-2FB88241FD23}"/>
              </a:ext>
            </a:extLst>
          </p:cNvPr>
          <p:cNvSpPr txBox="1">
            <a:spLocks/>
          </p:cNvSpPr>
          <p:nvPr/>
        </p:nvSpPr>
        <p:spPr>
          <a:xfrm>
            <a:off x="3643555" y="3381659"/>
            <a:ext cx="1987764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【1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●日　●日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【3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endParaRPr lang="ja-JP" altLang="en-US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AAAE2B42-DD11-45CE-5602-2FC7829CBD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798" y="6485481"/>
            <a:ext cx="6719668" cy="1509268"/>
          </a:xfrm>
          <a:prstGeom prst="flowChartAlternateProcess">
            <a:avLst/>
          </a:prstGeom>
          <a:solidFill>
            <a:srgbClr val="FCFDB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ゲームのキャラク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D4DCE977-67B4-C2E0-D50E-E3DE987094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" y="6549216"/>
            <a:ext cx="1707831" cy="1707831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1D3488B-A0CB-3041-6FF6-D381D853E9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393" y="6192219"/>
            <a:ext cx="219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spc="-300" dirty="0">
                <a:ln w="19050">
                  <a:solidFill>
                    <a:schemeClr val="bg1"/>
                  </a:solidFill>
                </a:ln>
                <a:solidFill>
                  <a:srgbClr val="FCBB04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体験会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9EBC01E-339F-3273-A5B2-C5B53E1A2A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57295" y="7658802"/>
            <a:ext cx="1051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↑活動の様子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43105FA-65C6-6F37-62CA-0131EC8E2DF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0798" y="4269706"/>
            <a:ext cx="6719668" cy="2033689"/>
            <a:chOff x="-1769010" y="2963666"/>
            <a:chExt cx="6719668" cy="2033689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5E556003-2FB2-AE61-7063-AF1413130D7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769010" y="2963666"/>
              <a:ext cx="6719668" cy="2033689"/>
              <a:chOff x="23882" y="4103520"/>
              <a:chExt cx="6719668" cy="2033689"/>
            </a:xfrm>
          </p:grpSpPr>
          <p:sp>
            <p:nvSpPr>
              <p:cNvPr id="14" name="フローチャート: 代替処理 13">
                <a:extLst>
                  <a:ext uri="{FF2B5EF4-FFF2-40B4-BE49-F238E27FC236}">
                    <a16:creationId xmlns:a16="http://schemas.microsoft.com/office/drawing/2014/main" id="{BCC40D80-05A4-A9B7-9044-15EE2F69015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3882" y="4834555"/>
                <a:ext cx="6719668" cy="1302654"/>
              </a:xfrm>
              <a:prstGeom prst="flowChartAlternateProcess">
                <a:avLst/>
              </a:prstGeom>
              <a:solidFill>
                <a:srgbClr val="F8E4F6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23" name="図 22" descr="ロゴ が含まれている画像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1B38E34F-83B9-2E8C-E61A-8D9629F525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1482" y="4103520"/>
                <a:ext cx="1513787" cy="1513787"/>
              </a:xfrm>
              <a:prstGeom prst="rect">
                <a:avLst/>
              </a:prstGeom>
            </p:spPr>
          </p:pic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C416CF2D-05B1-E7D7-6EDA-22127289158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9477" y="4469328"/>
                <a:ext cx="21147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400" b="1" spc="-300" dirty="0">
                    <a:ln w="19050">
                      <a:solidFill>
                        <a:schemeClr val="bg1"/>
                      </a:solidFill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リトミック</a:t>
                </a: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74D1EF3-A47B-C087-EBC4-8E6CCFDCAB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73348" y="4865420"/>
                <a:ext cx="2885700" cy="114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【1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月</a:t>
                </a: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】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　●日　●日</a:t>
                </a:r>
                <a:endPara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【2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月</a:t>
                </a: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】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【3</a:t>
                </a:r>
                <a:r>
                  <a:rPr lang="ja-JP" altLang="en-US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月</a:t>
                </a:r>
                <a:r>
                  <a:rPr lang="en-US" altLang="ja-JP" sz="1600" dirty="0">
                    <a:solidFill>
                      <a:srgbClr val="422E00"/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】</a:t>
                </a:r>
                <a:endPara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A43A392-CFD1-E2AC-E7AE-1378924BA08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21511" y="4571798"/>
              <a:ext cx="10512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↑活動の様子</a:t>
              </a:r>
            </a:p>
          </p:txBody>
        </p:sp>
      </p:grp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EFB87DF-D978-1B71-25E7-2BE3F75EC1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07356" y="7956032"/>
            <a:ext cx="5275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ja-JP" altLang="en-US" b="0" i="0" dirty="0">
                <a:solidFill>
                  <a:schemeClr val="accent4">
                    <a:lumMod val="50000"/>
                  </a:schemeClr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☆詳細は保育園まで直接お問い合わせください！</a:t>
            </a:r>
            <a:endParaRPr lang="ja-JP" altLang="en-US" dirty="0">
              <a:solidFill>
                <a:schemeClr val="accent4">
                  <a:lumMod val="50000"/>
                </a:schemeClr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" name="図 19" descr="ノートパソコン, 探す, コンピュータ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9FD3985-85F6-CBDD-68D1-8D776F272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2159" y="7858990"/>
            <a:ext cx="1509268" cy="1509268"/>
          </a:xfrm>
          <a:prstGeom prst="rect">
            <a:avLst/>
          </a:prstGeom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B8F8A26-E26F-B5E9-ED0C-ED64252C613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305292" y="2251550"/>
            <a:ext cx="1455174" cy="1025942"/>
            <a:chOff x="5168257" y="2261710"/>
            <a:chExt cx="1455174" cy="1025942"/>
          </a:xfrm>
        </p:grpSpPr>
        <p:sp>
          <p:nvSpPr>
            <p:cNvPr id="42" name="四角形: 角を丸くする 41">
              <a:extLst>
                <a:ext uri="{FF2B5EF4-FFF2-40B4-BE49-F238E27FC236}">
                  <a16:creationId xmlns:a16="http://schemas.microsoft.com/office/drawing/2014/main" id="{6F3B0F54-03F6-1919-7419-7D03A5B85F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8257" y="2261710"/>
              <a:ext cx="1403223" cy="10259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F0D04F78-7DF9-AA67-05FD-00879BE7F4A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20207" y="2971346"/>
              <a:ext cx="1403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rgbClr val="084F6A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申込受付中！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7E67761-1438-7FF9-989E-970D4616D3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6989" y="9408447"/>
            <a:ext cx="256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spc="-15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047-470-5181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64AC9B-6850-678B-AD3E-AD0127863CF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1936" y="8353344"/>
            <a:ext cx="470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spc="-15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ニチイキッズ津田沼ふじさき保育園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0CC44F5-D15A-67FB-815B-CB13D963D3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1936" y="8745680"/>
            <a:ext cx="5712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千葉県習志野市藤崎</a:t>
            </a:r>
            <a:r>
              <a:rPr kumimoji="1" lang="en-US" altLang="ja-JP" sz="1600" b="1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2-1-1</a:t>
            </a:r>
            <a:r>
              <a:rPr kumimoji="1" lang="ja-JP" altLang="en-US" sz="1600" b="1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アルメール津田沼</a:t>
            </a:r>
            <a:r>
              <a:rPr kumimoji="1" lang="en-US" altLang="ja-JP" sz="1600" b="1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1600" b="1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階</a:t>
            </a:r>
          </a:p>
          <a:p>
            <a:r>
              <a:rPr kumimoji="1" lang="ja-JP" altLang="en-US" sz="14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▸</a:t>
            </a:r>
            <a:r>
              <a:rPr kumimoji="1" lang="en-US" altLang="ja-JP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JR</a:t>
            </a:r>
            <a:r>
              <a:rPr kumimoji="1" lang="ja-JP" altLang="en-US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総武線 津田沼駅より徒歩</a:t>
            </a:r>
            <a:r>
              <a:rPr kumimoji="1" lang="en-US" altLang="ja-JP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kumimoji="1" lang="ja-JP" altLang="en-US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 </a:t>
            </a:r>
            <a:r>
              <a:rPr kumimoji="1" lang="en-US" altLang="ja-JP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 </a:t>
            </a:r>
            <a:r>
              <a:rPr kumimoji="1" lang="ja-JP" altLang="en-US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新京成線 新津田沼駅より徒歩</a:t>
            </a:r>
            <a:r>
              <a:rPr kumimoji="1" lang="en-US" altLang="ja-JP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kumimoji="1" lang="ja-JP" altLang="en-US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</a:t>
            </a:r>
          </a:p>
          <a:p>
            <a:r>
              <a:rPr kumimoji="1" lang="en-US" altLang="ja-JP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/ </a:t>
            </a:r>
            <a:r>
              <a:rPr kumimoji="1" lang="ja-JP" altLang="en-US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京成線 京成津田沼駅より徒歩</a:t>
            </a:r>
            <a:r>
              <a:rPr kumimoji="1" lang="en-US" altLang="ja-JP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</a:t>
            </a:r>
            <a:r>
              <a:rPr kumimoji="1" lang="ja-JP" altLang="en-US" sz="1200" kern="0" dirty="0">
                <a:solidFill>
                  <a:srgbClr val="084F6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6A5F6AE-5DC7-B0A2-2A12-6427312C8C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23" y="3723617"/>
            <a:ext cx="367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●日程　毎月第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月曜日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●時間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10:00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●対象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歳児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318CD34-7DA9-4253-435F-EC43630BC8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579" y="5412368"/>
            <a:ext cx="36875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●日程　毎月第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木曜日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●時間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10:00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●対象　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歳児</a:t>
            </a:r>
            <a:endParaRPr lang="en-US" altLang="ja-JP" sz="16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400" dirty="0">
              <a:solidFill>
                <a:srgbClr val="422E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AA80A2E2-8ED3-87DE-E4F7-062AF10DEBD8}"/>
              </a:ext>
            </a:extLst>
          </p:cNvPr>
          <p:cNvGrpSpPr>
            <a:grpSpLocks/>
          </p:cNvGrpSpPr>
          <p:nvPr/>
        </p:nvGrpSpPr>
        <p:grpSpPr>
          <a:xfrm>
            <a:off x="1773490" y="6828261"/>
            <a:ext cx="4122918" cy="902821"/>
            <a:chOff x="1773490" y="6828261"/>
            <a:chExt cx="4122918" cy="902821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743E1275-BB7B-C6F9-E08E-F19A0567395E}"/>
                </a:ext>
              </a:extLst>
            </p:cNvPr>
            <p:cNvSpPr txBox="1">
              <a:spLocks/>
            </p:cNvSpPr>
            <p:nvPr/>
          </p:nvSpPr>
          <p:spPr>
            <a:xfrm>
              <a:off x="1793683" y="7392528"/>
              <a:ext cx="288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●対象　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0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～</a:t>
              </a:r>
              <a:r>
                <a:rPr lang="en-US" altLang="ja-JP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2</a:t>
              </a: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歳児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59C27D6F-AB58-59C3-8D22-AC38D2416F84}"/>
                </a:ext>
              </a:extLst>
            </p:cNvPr>
            <p:cNvSpPr txBox="1">
              <a:spLocks/>
            </p:cNvSpPr>
            <p:nvPr/>
          </p:nvSpPr>
          <p:spPr>
            <a:xfrm>
              <a:off x="4409775" y="7061044"/>
              <a:ext cx="1486633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計画中！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3B8AC1D3-DAC7-6A06-1753-B9B4F9E5F38E}"/>
                </a:ext>
              </a:extLst>
            </p:cNvPr>
            <p:cNvSpPr txBox="1">
              <a:spLocks/>
            </p:cNvSpPr>
            <p:nvPr/>
          </p:nvSpPr>
          <p:spPr>
            <a:xfrm>
              <a:off x="1773490" y="6828261"/>
              <a:ext cx="2635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誕生日会や季節行事など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r>
                <a:rPr lang="ja-JP" altLang="en-US" sz="1600" dirty="0">
                  <a:solidFill>
                    <a:srgbClr val="422E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園のイベントにご案内！</a:t>
              </a:r>
              <a:endParaRPr lang="en-US" altLang="ja-JP" sz="1600" dirty="0">
                <a:solidFill>
                  <a:srgbClr val="422E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39" name="図 38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7E7CE842-F88B-1B75-3E1B-C03F323CB3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98" y="6782032"/>
            <a:ext cx="720000" cy="720000"/>
          </a:xfrm>
          <a:prstGeom prst="rect">
            <a:avLst/>
          </a:prstGeom>
        </p:spPr>
      </p:pic>
      <p:pic>
        <p:nvPicPr>
          <p:cNvPr id="40" name="図 39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7FE6668D-34C1-D7F0-ADE5-8D52A7AD0F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99" y="5079338"/>
            <a:ext cx="720000" cy="720000"/>
          </a:xfrm>
          <a:prstGeom prst="rect">
            <a:avLst/>
          </a:prstGeom>
        </p:spPr>
      </p:pic>
      <p:pic>
        <p:nvPicPr>
          <p:cNvPr id="49" name="図 48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4A1B65B8-F0ED-CCEC-C353-B3351861DD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64" y="3567625"/>
            <a:ext cx="720000" cy="720000"/>
          </a:xfrm>
          <a:prstGeom prst="rect">
            <a:avLst/>
          </a:prstGeom>
        </p:spPr>
      </p:pic>
      <p:pic>
        <p:nvPicPr>
          <p:cNvPr id="53" name="図 52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9565C68D-5819-1DA8-B145-B45D0F2468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98" y="2327086"/>
            <a:ext cx="720000" cy="7200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777999EC-FC2B-6A13-736C-792B86BAB2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96" y="8663780"/>
            <a:ext cx="841566" cy="8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23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822</Words>
  <Application>Microsoft Office PowerPoint</Application>
  <PresentationFormat>A4 210 x 297 mm</PresentationFormat>
  <Paragraphs>151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HGP創英角ｺﾞｼｯｸUB</vt:lpstr>
      <vt:lpstr>HGP創英角ﾎﾟｯﾌﾟ体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宮下 寛太</dc:creator>
  <cp:lastModifiedBy>ＮＫ津田沼ふじさき（企業内）</cp:lastModifiedBy>
  <cp:revision>22</cp:revision>
  <cp:lastPrinted>2025-07-01T09:34:15Z</cp:lastPrinted>
  <dcterms:created xsi:type="dcterms:W3CDTF">2025-06-26T01:56:34Z</dcterms:created>
  <dcterms:modified xsi:type="dcterms:W3CDTF">2025-07-15T09:39:07Z</dcterms:modified>
</cp:coreProperties>
</file>